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33"/>
  </p:notesMasterIdLst>
  <p:sldIdLst>
    <p:sldId id="256" r:id="rId2"/>
    <p:sldId id="258" r:id="rId3"/>
    <p:sldId id="259" r:id="rId4"/>
    <p:sldId id="260" r:id="rId5"/>
    <p:sldId id="261" r:id="rId6"/>
    <p:sldId id="305" r:id="rId7"/>
    <p:sldId id="307" r:id="rId8"/>
    <p:sldId id="308" r:id="rId9"/>
    <p:sldId id="309" r:id="rId10"/>
    <p:sldId id="310" r:id="rId11"/>
    <p:sldId id="311" r:id="rId12"/>
    <p:sldId id="313" r:id="rId13"/>
    <p:sldId id="323" r:id="rId14"/>
    <p:sldId id="314" r:id="rId15"/>
    <p:sldId id="315" r:id="rId16"/>
    <p:sldId id="316" r:id="rId17"/>
    <p:sldId id="317" r:id="rId18"/>
    <p:sldId id="318" r:id="rId19"/>
    <p:sldId id="319" r:id="rId20"/>
    <p:sldId id="320" r:id="rId21"/>
    <p:sldId id="321" r:id="rId22"/>
    <p:sldId id="322" r:id="rId23"/>
    <p:sldId id="325" r:id="rId24"/>
    <p:sldId id="326" r:id="rId25"/>
    <p:sldId id="327" r:id="rId26"/>
    <p:sldId id="328" r:id="rId27"/>
    <p:sldId id="329" r:id="rId28"/>
    <p:sldId id="330" r:id="rId29"/>
    <p:sldId id="331" r:id="rId30"/>
    <p:sldId id="332" r:id="rId31"/>
    <p:sldId id="292" r:id="rId32"/>
  </p:sldIdLst>
  <p:sldSz cx="12192000" cy="6858000"/>
  <p:notesSz cx="7010400" cy="9296400"/>
  <p:embeddedFontLst>
    <p:embeddedFont>
      <p:font typeface="Calibri" panose="020F0502020204030204" pitchFamily="34" charset="0"/>
      <p:regular r:id="rId34"/>
      <p:bold r:id="rId35"/>
      <p:italic r:id="rId36"/>
      <p:boldItalic r:id="rId37"/>
    </p:embeddedFont>
    <p:embeddedFont>
      <p:font typeface="Consolas" panose="020B0609020204030204" pitchFamily="49" charset="0"/>
      <p:regular r:id="rId38"/>
      <p:bold r:id="rId39"/>
      <p:italic r:id="rId40"/>
      <p:boldItalic r:id="rId41"/>
    </p:embeddedFont>
    <p:embeddedFont>
      <p:font typeface="Open Sans" panose="020B0606030504020204" pitchFamily="34" charset="0"/>
      <p:regular r:id="rId42"/>
      <p:bold r:id="rId43"/>
      <p:italic r:id="rId44"/>
      <p:boldItalic r:id="rId45"/>
    </p:embeddedFont>
    <p:embeddedFont>
      <p:font typeface="Open Sans SemiBold" panose="020B0706030804020204" pitchFamily="34"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77">
          <p15:clr>
            <a:srgbClr val="A4A3A4"/>
          </p15:clr>
        </p15:guide>
        <p15:guide id="2" pos="2257">
          <p15:clr>
            <a:srgbClr val="A4A3A4"/>
          </p15:clr>
        </p15:guide>
      </p15:notes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4" roundtripDataSignature="AMtx7mhOy4M5FiOMwNSQQ3H9pYGvjG2ww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1F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70106F-54B0-4737-9CE3-5FB1895ED64E}">
  <a:tblStyle styleId="{5570106F-54B0-4737-9CE3-5FB1895ED64E}"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98" autoAdjust="0"/>
  </p:normalViewPr>
  <p:slideViewPr>
    <p:cSldViewPr snapToGrid="0">
      <p:cViewPr varScale="1">
        <p:scale>
          <a:sx n="85" d="100"/>
          <a:sy n="85" d="100"/>
        </p:scale>
        <p:origin x="1554" y="60"/>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77"/>
        <p:guide pos="225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66"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64"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05348" cy="472567"/>
          </a:xfrm>
          <a:prstGeom prst="rect">
            <a:avLst/>
          </a:prstGeom>
          <a:noFill/>
          <a:ln>
            <a:noFill/>
          </a:ln>
        </p:spPr>
        <p:txBody>
          <a:bodyPr spcFirstLastPara="1" wrap="square" lIns="94925" tIns="47450" rIns="94925" bIns="4745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059181" y="0"/>
            <a:ext cx="3105348" cy="472567"/>
          </a:xfrm>
          <a:prstGeom prst="rect">
            <a:avLst/>
          </a:prstGeom>
          <a:noFill/>
          <a:ln>
            <a:noFill/>
          </a:ln>
        </p:spPr>
        <p:txBody>
          <a:bodyPr spcFirstLastPara="1" wrap="square" lIns="94925" tIns="47450" rIns="94925" bIns="4745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977133"/>
            <a:ext cx="3105348" cy="472567"/>
          </a:xfrm>
          <a:prstGeom prst="rect">
            <a:avLst/>
          </a:prstGeom>
          <a:noFill/>
          <a:ln>
            <a:noFill/>
          </a:ln>
        </p:spPr>
        <p:txBody>
          <a:bodyPr spcFirstLastPara="1" wrap="square" lIns="94925" tIns="47450" rIns="94925" bIns="4745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a:t>Welcome!</a:t>
            </a:r>
            <a:endParaRPr/>
          </a:p>
          <a:p>
            <a:pPr marL="0" lvl="0" indent="0" algn="l" rtl="0">
              <a:lnSpc>
                <a:spcPct val="100000"/>
              </a:lnSpc>
              <a:spcBef>
                <a:spcPts val="0"/>
              </a:spcBef>
              <a:spcAft>
                <a:spcPts val="0"/>
              </a:spcAft>
              <a:buSzPts val="1400"/>
              <a:buNone/>
            </a:pPr>
            <a:r>
              <a:rPr lang="en-US"/>
              <a:t> </a:t>
            </a:r>
            <a:endParaRPr/>
          </a:p>
          <a:p>
            <a:pPr marL="0" lvl="0" indent="0" algn="l" rtl="0">
              <a:lnSpc>
                <a:spcPct val="100000"/>
              </a:lnSpc>
              <a:spcBef>
                <a:spcPts val="0"/>
              </a:spcBef>
              <a:spcAft>
                <a:spcPts val="0"/>
              </a:spcAft>
              <a:buSzPts val="1400"/>
              <a:buNone/>
            </a:pPr>
            <a:endParaRPr/>
          </a:p>
        </p:txBody>
      </p:sp>
      <p:sp>
        <p:nvSpPr>
          <p:cNvPr id="57" name="Google Shape;57;p1: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Just run it.  The answer is ~25.6-25.8%.  This can be calculated using probabilities but that’s outside this course.</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3808279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10: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p110: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What more could we do with this?</a:t>
            </a:r>
            <a:endParaRPr dirty="0"/>
          </a:p>
        </p:txBody>
      </p:sp>
      <p:sp>
        <p:nvSpPr>
          <p:cNvPr id="221" name="Google Shape;221;p110: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69146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We’ll just need a new version of play game that uses a random number between 0-9 rather than user input!</a:t>
            </a:r>
          </a:p>
          <a:p>
            <a:pPr marL="0" lvl="0" indent="0" algn="l" rtl="0">
              <a:lnSpc>
                <a:spcPct val="100000"/>
              </a:lnSpc>
              <a:spcBef>
                <a:spcPts val="0"/>
              </a:spcBef>
              <a:spcAft>
                <a:spcPts val="0"/>
              </a:spcAft>
              <a:buSzPts val="1400"/>
              <a:buNone/>
            </a:pP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a:sym typeface="Wingdings" panose="05000000000000000000" pitchFamily="2" charset="2"/>
              </a:rPr>
              <a:t>Functions:</a:t>
            </a:r>
          </a:p>
          <a:p>
            <a:pPr marL="0" lvl="0" indent="0" algn="l" rtl="0">
              <a:lnSpc>
                <a:spcPct val="100000"/>
              </a:lnSpc>
              <a:spcBef>
                <a:spcPts val="0"/>
              </a:spcBef>
              <a:spcAft>
                <a:spcPts val="0"/>
              </a:spcAft>
              <a:buSzPts val="1400"/>
              <a:buNone/>
            </a:pPr>
            <a:r>
              <a:rPr lang="en-US" dirty="0" err="1">
                <a:sym typeface="Wingdings" panose="05000000000000000000" pitchFamily="2" charset="2"/>
              </a:rPr>
              <a:t>play_game_automated</a:t>
            </a: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err="1">
                <a:sym typeface="Wingdings" panose="05000000000000000000" pitchFamily="2" charset="2"/>
              </a:rPr>
              <a:t>simulate_games</a:t>
            </a:r>
            <a:r>
              <a:rPr lang="en-US" dirty="0">
                <a:sym typeface="Wingdings" panose="05000000000000000000" pitchFamily="2" charset="2"/>
              </a:rPr>
              <a:t>(n)</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4167500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93: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Google Shape;67;p93: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B or C, but really C – there’s no reason not to use existing modules unless they just can’t do what you want.  They are going to be better designed and tested than something students will write themselves.  They also tend to be well optimized.</a:t>
            </a:r>
            <a:endParaRPr dirty="0"/>
          </a:p>
        </p:txBody>
      </p:sp>
      <p:sp>
        <p:nvSpPr>
          <p:cNvPr id="68" name="Google Shape;68;p93: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8503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sym typeface="Wingdings" panose="05000000000000000000" pitchFamily="2" charset="2"/>
              </a:rPr>
              <a:t>I really appreciate the top 4 and you’d likely use these 4 if you get into data science.</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19033571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1963471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50360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We’ll just need a new version of play game that uses a random number between 0-9 rather than user input!</a:t>
            </a:r>
          </a:p>
          <a:p>
            <a:pPr marL="0" lvl="0" indent="0" algn="l" rtl="0">
              <a:lnSpc>
                <a:spcPct val="100000"/>
              </a:lnSpc>
              <a:spcBef>
                <a:spcPts val="0"/>
              </a:spcBef>
              <a:spcAft>
                <a:spcPts val="0"/>
              </a:spcAft>
              <a:buSzPts val="1400"/>
              <a:buNone/>
            </a:pP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a:sym typeface="Wingdings" panose="05000000000000000000" pitchFamily="2" charset="2"/>
              </a:rPr>
              <a:t>Functions:</a:t>
            </a:r>
          </a:p>
          <a:p>
            <a:pPr marL="0" lvl="0" indent="0" algn="l" rtl="0">
              <a:lnSpc>
                <a:spcPct val="100000"/>
              </a:lnSpc>
              <a:spcBef>
                <a:spcPts val="0"/>
              </a:spcBef>
              <a:spcAft>
                <a:spcPts val="0"/>
              </a:spcAft>
              <a:buSzPts val="1400"/>
              <a:buNone/>
            </a:pPr>
            <a:r>
              <a:rPr lang="en-US" dirty="0" err="1">
                <a:sym typeface="Wingdings" panose="05000000000000000000" pitchFamily="2" charset="2"/>
              </a:rPr>
              <a:t>play_game_automated</a:t>
            </a: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err="1">
                <a:sym typeface="Wingdings" panose="05000000000000000000" pitchFamily="2" charset="2"/>
              </a:rPr>
              <a:t>simulate_games</a:t>
            </a:r>
            <a:r>
              <a:rPr lang="en-US" dirty="0">
                <a:sym typeface="Wingdings" panose="05000000000000000000" pitchFamily="2" charset="2"/>
              </a:rPr>
              <a:t>(n)</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21136494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13526957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B. No. they are binary files, not text files.</a:t>
            </a: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132482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94: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94: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75" name="Google Shape;75;p94: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41505759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21</a:t>
            </a:fld>
            <a:endParaRPr/>
          </a:p>
        </p:txBody>
      </p:sp>
    </p:spTree>
    <p:extLst>
      <p:ext uri="{BB962C8B-B14F-4D97-AF65-F5344CB8AC3E}">
        <p14:creationId xmlns:p14="http://schemas.microsoft.com/office/powerpoint/2010/main" val="21096234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Hmm.. That seems really convenient.  Does it need to be installed?  Oh, it already told us that…</a:t>
            </a: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22</a:t>
            </a:fld>
            <a:endParaRPr/>
          </a:p>
        </p:txBody>
      </p:sp>
    </p:spTree>
    <p:extLst>
      <p:ext uri="{BB962C8B-B14F-4D97-AF65-F5344CB8AC3E}">
        <p14:creationId xmlns:p14="http://schemas.microsoft.com/office/powerpoint/2010/main" val="5649895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Let’s ask to see if there’s a way to get a word count from a Word Document?</a:t>
            </a: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23</a:t>
            </a:fld>
            <a:endParaRPr/>
          </a:p>
        </p:txBody>
      </p:sp>
    </p:spTree>
    <p:extLst>
      <p:ext uri="{BB962C8B-B14F-4D97-AF65-F5344CB8AC3E}">
        <p14:creationId xmlns:p14="http://schemas.microsoft.com/office/powerpoint/2010/main" val="3315481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Wow, that’s a great start.  I don’t know what these paragraph things are – I might assume they are real paragraphs but that’s not actually the case if you look at the documentation.</a:t>
            </a: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24</a:t>
            </a:fld>
            <a:endParaRPr/>
          </a:p>
        </p:txBody>
      </p:sp>
    </p:spTree>
    <p:extLst>
      <p:ext uri="{BB962C8B-B14F-4D97-AF65-F5344CB8AC3E}">
        <p14:creationId xmlns:p14="http://schemas.microsoft.com/office/powerpoint/2010/main" val="1223981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Still, that’s enough for me to get started!</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36927825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39903947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r>
              <a:rPr lang="en-US" b="0" dirty="0">
                <a:solidFill>
                  <a:srgbClr val="569CD6"/>
                </a:solidFill>
                <a:effectLst/>
                <a:latin typeface="Consolas" panose="020B0609020204030204" pitchFamily="49" charset="0"/>
              </a:rPr>
              <a:t>Have them code this in groups</a:t>
            </a:r>
          </a:p>
          <a:p>
            <a:endParaRPr lang="en-US" b="0" dirty="0">
              <a:solidFill>
                <a:srgbClr val="569CD6"/>
              </a:solidFill>
              <a:effectLst/>
              <a:latin typeface="Consolas" panose="020B0609020204030204" pitchFamily="49" charset="0"/>
            </a:endParaRPr>
          </a:p>
          <a:p>
            <a:r>
              <a:rPr lang="en-US" b="0" dirty="0">
                <a:solidFill>
                  <a:srgbClr val="569CD6"/>
                </a:solidFill>
                <a:effectLst/>
                <a:latin typeface="Consolas" panose="020B0609020204030204" pitchFamily="49" charset="0"/>
              </a:rPr>
              <a:t>def</a:t>
            </a:r>
            <a:r>
              <a:rPr lang="en-US" b="0" dirty="0">
                <a:solidFill>
                  <a:srgbClr val="CCCCCC"/>
                </a:solidFill>
                <a:effectLst/>
                <a:latin typeface="Consolas" panose="020B0609020204030204" pitchFamily="49" charset="0"/>
              </a:rPr>
              <a:t> </a:t>
            </a:r>
            <a:r>
              <a:rPr lang="en-US" b="0" dirty="0" err="1">
                <a:solidFill>
                  <a:srgbClr val="DCDCAA"/>
                </a:solidFill>
                <a:effectLst/>
                <a:latin typeface="Consolas" panose="020B0609020204030204" pitchFamily="49" charset="0"/>
              </a:rPr>
              <a:t>sum_words_across_files</a:t>
            </a:r>
            <a:r>
              <a:rPr lang="en-US" b="0" dirty="0">
                <a:solidFill>
                  <a:srgbClr val="CCCCCC"/>
                </a:solidFill>
                <a:effectLst/>
                <a:latin typeface="Consolas" panose="020B0609020204030204" pitchFamily="49" charset="0"/>
              </a:rPr>
              <a:t>(</a:t>
            </a:r>
            <a:r>
              <a:rPr lang="en-US" b="0" dirty="0" err="1">
                <a:solidFill>
                  <a:srgbClr val="9CDCFE"/>
                </a:solidFill>
                <a:effectLst/>
                <a:latin typeface="Consolas" panose="020B0609020204030204" pitchFamily="49" charset="0"/>
              </a:rPr>
              <a:t>list_of_filenames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9CDCFE"/>
                </a:solidFill>
                <a:effectLst/>
                <a:latin typeface="Consolas" panose="020B0609020204030204" pitchFamily="49" charset="0"/>
              </a:rPr>
              <a:t>total_count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a:solidFill>
                  <a:srgbClr val="B5CEA8"/>
                </a:solidFill>
                <a:effectLst/>
                <a:latin typeface="Consolas" panose="020B0609020204030204" pitchFamily="49" charset="0"/>
              </a:rPr>
              <a:t>0</a:t>
            </a:r>
            <a:endParaRPr lang="en-US" b="0" dirty="0">
              <a:solidFill>
                <a:srgbClr val="CCCCCC"/>
              </a:solidFill>
              <a:effectLst/>
              <a:latin typeface="Consolas" panose="020B0609020204030204" pitchFamily="49" charset="0"/>
            </a:endParaRPr>
          </a:p>
          <a:p>
            <a:r>
              <a:rPr lang="en-US" b="0" dirty="0">
                <a:solidFill>
                  <a:srgbClr val="CCCCCC"/>
                </a:solidFill>
                <a:effectLst/>
                <a:latin typeface="Consolas" panose="020B0609020204030204" pitchFamily="49" charset="0"/>
              </a:rPr>
              <a:t>    </a:t>
            </a:r>
            <a:r>
              <a:rPr lang="en-US" b="0" dirty="0">
                <a:solidFill>
                  <a:srgbClr val="C586C0"/>
                </a:solidFill>
                <a:effectLst/>
                <a:latin typeface="Consolas" panose="020B0609020204030204" pitchFamily="49" charset="0"/>
              </a:rPr>
              <a:t>for</a:t>
            </a:r>
            <a:r>
              <a:rPr lang="en-US" b="0" dirty="0">
                <a:solidFill>
                  <a:srgbClr val="CCCCCC"/>
                </a:solidFill>
                <a:effectLst/>
                <a:latin typeface="Consolas" panose="020B0609020204030204" pitchFamily="49" charset="0"/>
              </a:rPr>
              <a:t> </a:t>
            </a:r>
            <a:r>
              <a:rPr lang="en-US" b="0" dirty="0">
                <a:solidFill>
                  <a:srgbClr val="9CDCFE"/>
                </a:solidFill>
                <a:effectLst/>
                <a:latin typeface="Consolas" panose="020B0609020204030204" pitchFamily="49" charset="0"/>
              </a:rPr>
              <a:t>filename</a:t>
            </a:r>
            <a:r>
              <a:rPr lang="en-US" b="0" dirty="0">
                <a:solidFill>
                  <a:srgbClr val="CCCCCC"/>
                </a:solidFill>
                <a:effectLst/>
                <a:latin typeface="Consolas" panose="020B0609020204030204" pitchFamily="49" charset="0"/>
              </a:rPr>
              <a:t> </a:t>
            </a:r>
            <a:r>
              <a:rPr lang="en-US" b="0" dirty="0">
                <a:solidFill>
                  <a:srgbClr val="C586C0"/>
                </a:solidFill>
                <a:effectLst/>
                <a:latin typeface="Consolas" panose="020B0609020204030204" pitchFamily="49" charset="0"/>
              </a:rPr>
              <a:t>in</a:t>
            </a:r>
            <a:r>
              <a:rPr lang="en-US" b="0" dirty="0">
                <a:solidFill>
                  <a:srgbClr val="CCCCCC"/>
                </a:solidFill>
                <a:effectLst/>
                <a:latin typeface="Consolas" panose="020B0609020204030204" pitchFamily="49" charset="0"/>
              </a:rPr>
              <a:t> </a:t>
            </a:r>
            <a:r>
              <a:rPr lang="en-US" b="0" dirty="0" err="1">
                <a:solidFill>
                  <a:srgbClr val="9CDCFE"/>
                </a:solidFill>
                <a:effectLst/>
                <a:latin typeface="Consolas" panose="020B0609020204030204" pitchFamily="49" charset="0"/>
              </a:rPr>
              <a:t>list_of_filenames</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err="1">
                <a:solidFill>
                  <a:srgbClr val="9CDCFE"/>
                </a:solidFill>
                <a:effectLst/>
                <a:latin typeface="Consolas" panose="020B0609020204030204" pitchFamily="49" charset="0"/>
              </a:rPr>
              <a:t>total_count</a:t>
            </a:r>
            <a:r>
              <a:rPr lang="en-US" b="0" dirty="0">
                <a:solidFill>
                  <a:srgbClr val="CCCCCC"/>
                </a:solidFill>
                <a:effectLst/>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CCCCC"/>
                </a:solidFill>
                <a:effectLst/>
                <a:latin typeface="Consolas" panose="020B0609020204030204" pitchFamily="49" charset="0"/>
              </a:rPr>
              <a:t> </a:t>
            </a:r>
            <a:r>
              <a:rPr lang="en-US" b="0" dirty="0" err="1">
                <a:solidFill>
                  <a:srgbClr val="DCDCAA"/>
                </a:solidFill>
                <a:effectLst/>
                <a:latin typeface="Consolas" panose="020B0609020204030204" pitchFamily="49" charset="0"/>
              </a:rPr>
              <a:t>count_words_in_docx</a:t>
            </a:r>
            <a:r>
              <a:rPr lang="en-US" b="0" dirty="0">
                <a:solidFill>
                  <a:srgbClr val="CCCCCC"/>
                </a:solidFill>
                <a:effectLst/>
                <a:latin typeface="Consolas" panose="020B0609020204030204" pitchFamily="49" charset="0"/>
              </a:rPr>
              <a:t>(</a:t>
            </a:r>
            <a:r>
              <a:rPr lang="en-US" b="0" dirty="0">
                <a:solidFill>
                  <a:srgbClr val="9CDCFE"/>
                </a:solidFill>
                <a:effectLst/>
                <a:latin typeface="Consolas" panose="020B0609020204030204" pitchFamily="49" charset="0"/>
              </a:rPr>
              <a:t>filename</a:t>
            </a:r>
            <a:r>
              <a:rPr lang="en-US" b="0" dirty="0">
                <a:solidFill>
                  <a:srgbClr val="CCCCCC"/>
                </a:solidFill>
                <a:effectLst/>
                <a:latin typeface="Consolas" panose="020B0609020204030204" pitchFamily="49" charset="0"/>
              </a:rPr>
              <a:t>)</a:t>
            </a:r>
          </a:p>
          <a:p>
            <a:r>
              <a:rPr lang="en-US" b="0" dirty="0">
                <a:solidFill>
                  <a:srgbClr val="CCCCCC"/>
                </a:solidFill>
                <a:effectLst/>
                <a:latin typeface="Consolas" panose="020B0609020204030204" pitchFamily="49" charset="0"/>
              </a:rPr>
              <a:t>    </a:t>
            </a:r>
            <a:r>
              <a:rPr lang="en-US" b="0" dirty="0">
                <a:solidFill>
                  <a:srgbClr val="C586C0"/>
                </a:solidFill>
                <a:effectLst/>
                <a:latin typeface="Consolas" panose="020B0609020204030204" pitchFamily="49" charset="0"/>
              </a:rPr>
              <a:t>return</a:t>
            </a:r>
            <a:r>
              <a:rPr lang="en-US" b="0" dirty="0">
                <a:solidFill>
                  <a:srgbClr val="CCCCCC"/>
                </a:solidFill>
                <a:effectLst/>
                <a:latin typeface="Consolas" panose="020B0609020204030204" pitchFamily="49" charset="0"/>
              </a:rPr>
              <a:t> </a:t>
            </a:r>
            <a:r>
              <a:rPr lang="en-US" b="0" dirty="0" err="1">
                <a:solidFill>
                  <a:srgbClr val="9CDCFE"/>
                </a:solidFill>
                <a:effectLst/>
                <a:latin typeface="Consolas" panose="020B0609020204030204" pitchFamily="49" charset="0"/>
              </a:rPr>
              <a:t>total_count</a:t>
            </a:r>
            <a:endParaRPr lang="en-US" b="0" dirty="0">
              <a:solidFill>
                <a:srgbClr val="CCCCCC"/>
              </a:solidFill>
              <a:effectLst/>
              <a:latin typeface="Consolas" panose="020B0609020204030204" pitchFamily="49" charset="0"/>
            </a:endParaRPr>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32446411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r>
              <a:rPr lang="en-US" b="0" dirty="0">
                <a:solidFill>
                  <a:srgbClr val="569CD6"/>
                </a:solidFill>
                <a:effectLst/>
                <a:latin typeface="Consolas" panose="020B0609020204030204" pitchFamily="49" charset="0"/>
              </a:rPr>
              <a:t>Whoa!  This worked really well.</a:t>
            </a:r>
            <a:endParaRPr lang="en-US" b="0" dirty="0">
              <a:solidFill>
                <a:srgbClr val="CCCCCC"/>
              </a:solidFill>
              <a:effectLst/>
              <a:latin typeface="Consolas" panose="020B0609020204030204" pitchFamily="49" charset="0"/>
            </a:endParaRPr>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21760992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r>
              <a:rPr lang="en-US" b="0" dirty="0">
                <a:solidFill>
                  <a:srgbClr val="569CD6"/>
                </a:solidFill>
                <a:effectLst/>
                <a:latin typeface="Consolas" panose="020B0609020204030204" pitchFamily="49" charset="0"/>
              </a:rPr>
              <a:t>But wait, what if I have images in my document….  Turns out images aren’t a problem!  Done and done.</a:t>
            </a:r>
            <a:endParaRPr lang="en-US" b="0" dirty="0">
              <a:solidFill>
                <a:srgbClr val="CCCCCC"/>
              </a:solidFill>
              <a:effectLst/>
              <a:latin typeface="Consolas" panose="020B0609020204030204" pitchFamily="49" charset="0"/>
            </a:endParaRPr>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138623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95: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 name="Google Shape;81;p95: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82" name="Google Shape;82;p95: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r>
              <a:rPr lang="en-US" b="0" dirty="0">
                <a:solidFill>
                  <a:srgbClr val="569CD6"/>
                </a:solidFill>
                <a:effectLst/>
                <a:latin typeface="Consolas" panose="020B0609020204030204" pitchFamily="49" charset="0"/>
              </a:rPr>
              <a:t>Turns out images aren’t a problem!  Done and done.</a:t>
            </a:r>
            <a:endParaRPr lang="en-US" b="0" dirty="0">
              <a:solidFill>
                <a:srgbClr val="CCCCCC"/>
              </a:solidFill>
              <a:effectLst/>
              <a:latin typeface="Consolas" panose="020B0609020204030204" pitchFamily="49" charset="0"/>
            </a:endParaRPr>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30</a:t>
            </a:fld>
            <a:endParaRPr/>
          </a:p>
        </p:txBody>
      </p:sp>
    </p:spTree>
    <p:extLst>
      <p:ext uri="{BB962C8B-B14F-4D97-AF65-F5344CB8AC3E}">
        <p14:creationId xmlns:p14="http://schemas.microsoft.com/office/powerpoint/2010/main" val="25876988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28: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6" name="Google Shape;356;p128: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357" name="Google Shape;357;p128: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31</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96: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p96: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Original game on the Price is Right!</a:t>
            </a:r>
            <a:endParaRPr/>
          </a:p>
        </p:txBody>
      </p:sp>
      <p:sp>
        <p:nvSpPr>
          <p:cNvPr id="89" name="Google Shape;89;p96: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9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9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List of lists – separate solution and current board</a:t>
            </a:r>
            <a:endParaRPr/>
          </a:p>
          <a:p>
            <a:pPr marL="457200" marR="0" lvl="0" indent="-228600" algn="l" rtl="0">
              <a:lnSpc>
                <a:spcPct val="100000"/>
              </a:lnSpc>
              <a:spcBef>
                <a:spcPts val="0"/>
              </a:spcBef>
              <a:spcAft>
                <a:spcPts val="0"/>
              </a:spcAft>
              <a:buSzPts val="1400"/>
              <a:buNone/>
            </a:pPr>
            <a:r>
              <a:rPr lang="en-US"/>
              <a:t>List of lists with tuples</a:t>
            </a:r>
            <a:endParaRPr/>
          </a:p>
          <a:p>
            <a:pPr marL="457200" marR="0" lvl="0" indent="-228600" algn="l" rtl="0">
              <a:lnSpc>
                <a:spcPct val="100000"/>
              </a:lnSpc>
              <a:spcBef>
                <a:spcPts val="0"/>
              </a:spcBef>
              <a:spcAft>
                <a:spcPts val="0"/>
              </a:spcAft>
              <a:buSzPts val="1400"/>
              <a:buNone/>
            </a:pPr>
            <a:r>
              <a:rPr lang="en-US"/>
              <a:t>Single list, we manage the math behind the scenes</a:t>
            </a:r>
            <a:endParaRPr/>
          </a:p>
          <a:p>
            <a:pPr marL="457200" marR="0" lvl="0" indent="-228600" algn="l" rtl="0">
              <a:lnSpc>
                <a:spcPct val="100000"/>
              </a:lnSpc>
              <a:spcBef>
                <a:spcPts val="0"/>
              </a:spcBef>
              <a:spcAft>
                <a:spcPts val="0"/>
              </a:spcAft>
              <a:buSzPts val="1400"/>
              <a:buNone/>
            </a:pPr>
            <a:r>
              <a:rPr lang="en-US"/>
              <a:t>Pretend there’s a solution and we create it as we go along. Possibly harder to debug.</a:t>
            </a:r>
            <a:endParaRPr/>
          </a:p>
          <a:p>
            <a:pPr marL="457200" marR="0" lvl="0" indent="-228600" algn="l" rtl="0">
              <a:lnSpc>
                <a:spcPct val="100000"/>
              </a:lnSpc>
              <a:spcBef>
                <a:spcPts val="0"/>
              </a:spcBef>
              <a:spcAft>
                <a:spcPts val="0"/>
              </a:spcAft>
              <a:buSzPts val="1400"/>
              <a:buNone/>
            </a:pPr>
            <a:r>
              <a:rPr lang="en-US"/>
              <a:t>Dictionary idea from Dan</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Check for duplicate guesses or silent fail?</a:t>
            </a:r>
            <a:endParaRPr/>
          </a:p>
        </p:txBody>
      </p:sp>
      <p:sp>
        <p:nvSpPr>
          <p:cNvPr id="98" name="Google Shape;98;p9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It filled this in correctly, but wait a second….  I feel this might have drawn from a solution I’d written by hand because the outputs are more than I’d specified. </a:t>
            </a:r>
            <a:r>
              <a:rPr lang="en-US" dirty="0">
                <a:sym typeface="Wingdings" panose="05000000000000000000" pitchFamily="2" charset="2"/>
              </a:rPr>
              <a:t>  Time to discuss how it can draw from other code it’s seen recently. </a:t>
            </a:r>
          </a:p>
          <a:p>
            <a:pPr marL="0" lvl="0" indent="0" algn="l" rtl="0">
              <a:lnSpc>
                <a:spcPct val="100000"/>
              </a:lnSpc>
              <a:spcBef>
                <a:spcPts val="0"/>
              </a:spcBef>
              <a:spcAft>
                <a:spcPts val="0"/>
              </a:spcAft>
              <a:buSzPts val="1400"/>
              <a:buNone/>
            </a:pPr>
            <a:endParaRPr lang="en-US" dirty="0">
              <a:sym typeface="Wingdings" panose="05000000000000000000" pitchFamily="2" charset="2"/>
            </a:endParaRP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174052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We’ll just need a new version of play game that uses a random number between 0-9 rather than user input!</a:t>
            </a:r>
          </a:p>
          <a:p>
            <a:pPr marL="0" lvl="0" indent="0" algn="l" rtl="0">
              <a:lnSpc>
                <a:spcPct val="100000"/>
              </a:lnSpc>
              <a:spcBef>
                <a:spcPts val="0"/>
              </a:spcBef>
              <a:spcAft>
                <a:spcPts val="0"/>
              </a:spcAft>
              <a:buSzPts val="1400"/>
              <a:buNone/>
            </a:pP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a:sym typeface="Wingdings" panose="05000000000000000000" pitchFamily="2" charset="2"/>
              </a:rPr>
              <a:t>Functions:</a:t>
            </a:r>
          </a:p>
          <a:p>
            <a:pPr marL="0" lvl="0" indent="0" algn="l" rtl="0">
              <a:lnSpc>
                <a:spcPct val="100000"/>
              </a:lnSpc>
              <a:spcBef>
                <a:spcPts val="0"/>
              </a:spcBef>
              <a:spcAft>
                <a:spcPts val="0"/>
              </a:spcAft>
              <a:buSzPts val="1400"/>
              <a:buNone/>
            </a:pPr>
            <a:r>
              <a:rPr lang="en-US" dirty="0" err="1">
                <a:sym typeface="Wingdings" panose="05000000000000000000" pitchFamily="2" charset="2"/>
              </a:rPr>
              <a:t>play_game_automated</a:t>
            </a:r>
            <a:endParaRPr lang="en-US" dirty="0">
              <a:sym typeface="Wingdings" panose="05000000000000000000" pitchFamily="2" charset="2"/>
            </a:endParaRPr>
          </a:p>
          <a:p>
            <a:pPr marL="0" lvl="0" indent="0" algn="l" rtl="0">
              <a:lnSpc>
                <a:spcPct val="100000"/>
              </a:lnSpc>
              <a:spcBef>
                <a:spcPts val="0"/>
              </a:spcBef>
              <a:spcAft>
                <a:spcPts val="0"/>
              </a:spcAft>
              <a:buSzPts val="1400"/>
              <a:buNone/>
            </a:pPr>
            <a:r>
              <a:rPr lang="en-US" dirty="0" err="1">
                <a:sym typeface="Wingdings" panose="05000000000000000000" pitchFamily="2" charset="2"/>
              </a:rPr>
              <a:t>simulate_games</a:t>
            </a:r>
            <a:r>
              <a:rPr lang="en-US" dirty="0">
                <a:sym typeface="Wingdings" panose="05000000000000000000" pitchFamily="2" charset="2"/>
              </a:rPr>
              <a:t>(n)</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837205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The print is great and we want this for testing, but when we move to automation, printing is a problem.</a:t>
            </a:r>
          </a:p>
          <a:p>
            <a:pPr marL="0" lvl="0" indent="0" algn="l" rtl="0">
              <a:lnSpc>
                <a:spcPct val="100000"/>
              </a:lnSpc>
              <a:spcBef>
                <a:spcPts val="0"/>
              </a:spcBef>
              <a:spcAft>
                <a:spcPts val="0"/>
              </a:spcAft>
              <a:buSzPts val="1400"/>
              <a:buNone/>
            </a:pPr>
            <a:r>
              <a:rPr lang="en-US" dirty="0"/>
              <a:t>Also, the logic is ugly.  It should just return </a:t>
            </a:r>
            <a:r>
              <a:rPr lang="en-US" dirty="0" err="1"/>
              <a:t>check_win</a:t>
            </a:r>
            <a:r>
              <a:rPr lang="en-US" dirty="0"/>
              <a:t>(board), but it’s not wrong.</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In addition, point out it guesses duplicates but that’s okay.</a:t>
            </a: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8</a:t>
            </a:fld>
            <a:endParaRPr/>
          </a:p>
        </p:txBody>
      </p:sp>
    </p:spTree>
    <p:extLst>
      <p:ext uri="{BB962C8B-B14F-4D97-AF65-F5344CB8AC3E}">
        <p14:creationId xmlns:p14="http://schemas.microsoft.com/office/powerpoint/2010/main" val="2049618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2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9" name="Google Shape;349;p12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dirty="0"/>
              <a:t>Copilot did almost all of this</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That one line is a big ugly, </a:t>
            </a:r>
            <a:r>
              <a:rPr lang="en-US" dirty="0" err="1"/>
              <a:t>imo</a:t>
            </a:r>
            <a:r>
              <a:rPr lang="en-US" dirty="0"/>
              <a:t>.  I’d break that into separate lines for readability.  And if we did, we’d see the problem.  It actually calls </a:t>
            </a:r>
            <a:r>
              <a:rPr lang="en-US" dirty="0" err="1"/>
              <a:t>solution_setup</a:t>
            </a:r>
            <a:r>
              <a:rPr lang="en-US" dirty="0"/>
              <a:t>() twice which means there are two “solutions” running around.  This is also a bit more inefficient since </a:t>
            </a:r>
            <a:r>
              <a:rPr lang="en-US" dirty="0" err="1"/>
              <a:t>solution_setup</a:t>
            </a:r>
            <a:r>
              <a:rPr lang="en-US" dirty="0"/>
              <a:t> takes some time.  It doesn’t actually impact anything in terms of correctness when running it automated, but it is inefficient and wouldn’t be right if a player played it, so we should really rewrite it.</a:t>
            </a:r>
          </a:p>
          <a:p>
            <a:pPr marL="0" lvl="0" indent="0" algn="l" rtl="0">
              <a:lnSpc>
                <a:spcPct val="100000"/>
              </a:lnSpc>
              <a:spcBef>
                <a:spcPts val="0"/>
              </a:spcBef>
              <a:spcAft>
                <a:spcPts val="0"/>
              </a:spcAft>
              <a:buSzPts val="1400"/>
              <a:buNone/>
            </a:pPr>
            <a:endParaRPr dirty="0"/>
          </a:p>
        </p:txBody>
      </p:sp>
      <p:sp>
        <p:nvSpPr>
          <p:cNvPr id="350" name="Google Shape;350;p12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11838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73"/>
          <p:cNvSpPr txBox="1">
            <a:spLocks noGrp="1"/>
          </p:cNvSpPr>
          <p:nvPr>
            <p:ph type="ctrTitle"/>
          </p:nvPr>
        </p:nvSpPr>
        <p:spPr>
          <a:xfrm>
            <a:off x="533400" y="304800"/>
            <a:ext cx="10668000" cy="1981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5400"/>
              <a:buFont typeface="Calibri"/>
              <a:buNone/>
              <a:defRPr sz="54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73"/>
          <p:cNvSpPr txBox="1">
            <a:spLocks noGrp="1"/>
          </p:cNvSpPr>
          <p:nvPr>
            <p:ph type="subTitle" idx="1"/>
          </p:nvPr>
        </p:nvSpPr>
        <p:spPr>
          <a:xfrm>
            <a:off x="1828800" y="3048000"/>
            <a:ext cx="8534400" cy="2006781"/>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00"/>
              </a:spcBef>
              <a:spcAft>
                <a:spcPts val="0"/>
              </a:spcAft>
              <a:buClr>
                <a:srgbClr val="63656A"/>
              </a:buClr>
              <a:buSzPts val="3000"/>
              <a:buNone/>
              <a:defRPr sz="3000">
                <a:solidFill>
                  <a:srgbClr val="63656A"/>
                </a:solidFill>
              </a:defRPr>
            </a:lvl1pPr>
            <a:lvl2pPr lvl="1" algn="ctr">
              <a:lnSpc>
                <a:spcPct val="100000"/>
              </a:lnSpc>
              <a:spcBef>
                <a:spcPts val="560"/>
              </a:spcBef>
              <a:spcAft>
                <a:spcPts val="0"/>
              </a:spcAft>
              <a:buClr>
                <a:srgbClr val="898B92"/>
              </a:buClr>
              <a:buSzPts val="2800"/>
              <a:buNone/>
              <a:defRPr>
                <a:solidFill>
                  <a:srgbClr val="898B92"/>
                </a:solidFill>
              </a:defRPr>
            </a:lvl2pPr>
            <a:lvl3pPr lvl="2" algn="ctr">
              <a:lnSpc>
                <a:spcPct val="100000"/>
              </a:lnSpc>
              <a:spcBef>
                <a:spcPts val="480"/>
              </a:spcBef>
              <a:spcAft>
                <a:spcPts val="0"/>
              </a:spcAft>
              <a:buClr>
                <a:srgbClr val="898B92"/>
              </a:buClr>
              <a:buSzPts val="2400"/>
              <a:buNone/>
              <a:defRPr>
                <a:solidFill>
                  <a:srgbClr val="898B92"/>
                </a:solidFill>
              </a:defRPr>
            </a:lvl3pPr>
            <a:lvl4pPr lvl="3" algn="ctr">
              <a:lnSpc>
                <a:spcPct val="100000"/>
              </a:lnSpc>
              <a:spcBef>
                <a:spcPts val="400"/>
              </a:spcBef>
              <a:spcAft>
                <a:spcPts val="0"/>
              </a:spcAft>
              <a:buClr>
                <a:srgbClr val="898B92"/>
              </a:buClr>
              <a:buSzPts val="2000"/>
              <a:buNone/>
              <a:defRPr>
                <a:solidFill>
                  <a:srgbClr val="898B92"/>
                </a:solidFill>
              </a:defRPr>
            </a:lvl4pPr>
            <a:lvl5pPr lvl="4" algn="ctr">
              <a:lnSpc>
                <a:spcPct val="100000"/>
              </a:lnSpc>
              <a:spcBef>
                <a:spcPts val="400"/>
              </a:spcBef>
              <a:spcAft>
                <a:spcPts val="0"/>
              </a:spcAft>
              <a:buClr>
                <a:srgbClr val="898B92"/>
              </a:buClr>
              <a:buSzPts val="2000"/>
              <a:buNone/>
              <a:defRPr>
                <a:solidFill>
                  <a:srgbClr val="898B92"/>
                </a:solidFill>
              </a:defRPr>
            </a:lvl5pPr>
            <a:lvl6pPr lvl="5" algn="ctr">
              <a:lnSpc>
                <a:spcPct val="100000"/>
              </a:lnSpc>
              <a:spcBef>
                <a:spcPts val="400"/>
              </a:spcBef>
              <a:spcAft>
                <a:spcPts val="0"/>
              </a:spcAft>
              <a:buClr>
                <a:srgbClr val="898B92"/>
              </a:buClr>
              <a:buSzPts val="2000"/>
              <a:buNone/>
              <a:defRPr>
                <a:solidFill>
                  <a:srgbClr val="898B92"/>
                </a:solidFill>
              </a:defRPr>
            </a:lvl6pPr>
            <a:lvl7pPr lvl="6" algn="ctr">
              <a:lnSpc>
                <a:spcPct val="100000"/>
              </a:lnSpc>
              <a:spcBef>
                <a:spcPts val="400"/>
              </a:spcBef>
              <a:spcAft>
                <a:spcPts val="0"/>
              </a:spcAft>
              <a:buClr>
                <a:srgbClr val="898B92"/>
              </a:buClr>
              <a:buSzPts val="2000"/>
              <a:buNone/>
              <a:defRPr>
                <a:solidFill>
                  <a:srgbClr val="898B92"/>
                </a:solidFill>
              </a:defRPr>
            </a:lvl7pPr>
            <a:lvl8pPr lvl="7" algn="ctr">
              <a:lnSpc>
                <a:spcPct val="100000"/>
              </a:lnSpc>
              <a:spcBef>
                <a:spcPts val="400"/>
              </a:spcBef>
              <a:spcAft>
                <a:spcPts val="0"/>
              </a:spcAft>
              <a:buClr>
                <a:srgbClr val="898B92"/>
              </a:buClr>
              <a:buSzPts val="2000"/>
              <a:buNone/>
              <a:defRPr>
                <a:solidFill>
                  <a:srgbClr val="898B92"/>
                </a:solidFill>
              </a:defRPr>
            </a:lvl8pPr>
            <a:lvl9pPr lvl="8" algn="ctr">
              <a:lnSpc>
                <a:spcPct val="100000"/>
              </a:lnSpc>
              <a:spcBef>
                <a:spcPts val="400"/>
              </a:spcBef>
              <a:spcAft>
                <a:spcPts val="0"/>
              </a:spcAft>
              <a:buClr>
                <a:srgbClr val="898B92"/>
              </a:buClr>
              <a:buSzPts val="2000"/>
              <a:buNone/>
              <a:defRPr>
                <a:solidFill>
                  <a:srgbClr val="898B92"/>
                </a:solidFill>
              </a:defRPr>
            </a:lvl9pPr>
          </a:lstStyle>
          <a:p>
            <a:endParaRPr/>
          </a:p>
        </p:txBody>
      </p:sp>
      <p:sp>
        <p:nvSpPr>
          <p:cNvPr id="17" name="Google Shape;17;p73"/>
          <p:cNvSpPr/>
          <p:nvPr/>
        </p:nvSpPr>
        <p:spPr>
          <a:xfrm>
            <a:off x="10744200" y="6096000"/>
            <a:ext cx="1447800" cy="7620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18" name="Google Shape;18;p73"/>
          <p:cNvSpPr txBox="1">
            <a:spLocks noGrp="1"/>
          </p:cNvSpPr>
          <p:nvPr>
            <p:ph type="body" idx="2"/>
          </p:nvPr>
        </p:nvSpPr>
        <p:spPr>
          <a:xfrm>
            <a:off x="3086100" y="5257800"/>
            <a:ext cx="6019800" cy="1295400"/>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00"/>
              </a:spcBef>
              <a:spcAft>
                <a:spcPts val="0"/>
              </a:spcAft>
              <a:buClr>
                <a:schemeClr val="accent5"/>
              </a:buClr>
              <a:buSzPts val="2000"/>
              <a:buFont typeface="Calibri"/>
              <a:buNone/>
              <a:defRPr sz="2000" b="0" i="1" u="none" strike="noStrike" cap="none">
                <a:solidFill>
                  <a:schemeClr val="accent5"/>
                </a:solidFill>
                <a:latin typeface="Calibri"/>
                <a:ea typeface="Calibri"/>
                <a:cs typeface="Calibri"/>
                <a:sym typeface="Calibri"/>
              </a:defRPr>
            </a:lvl1pPr>
            <a:lvl2pPr marL="914400" lvl="1" indent="-342900" algn="l">
              <a:lnSpc>
                <a:spcPct val="100000"/>
              </a:lnSpc>
              <a:spcBef>
                <a:spcPts val="360"/>
              </a:spcBef>
              <a:spcAft>
                <a:spcPts val="0"/>
              </a:spcAft>
              <a:buClr>
                <a:schemeClr val="accent1"/>
              </a:buClr>
              <a:buSzPts val="1800"/>
              <a:buChar char="–"/>
              <a:defRPr/>
            </a:lvl2pPr>
            <a:lvl3pPr marL="1371600" lvl="2" indent="-342900" algn="l">
              <a:lnSpc>
                <a:spcPct val="100000"/>
              </a:lnSpc>
              <a:spcBef>
                <a:spcPts val="360"/>
              </a:spcBef>
              <a:spcAft>
                <a:spcPts val="0"/>
              </a:spcAft>
              <a:buClr>
                <a:schemeClr val="accent2"/>
              </a:buClr>
              <a:buSzPts val="1800"/>
              <a:buChar char="•"/>
              <a:defRPr/>
            </a:lvl3pPr>
            <a:lvl4pPr marL="1828800" lvl="3" indent="-342900" algn="l">
              <a:lnSpc>
                <a:spcPct val="100000"/>
              </a:lnSpc>
              <a:spcBef>
                <a:spcPts val="360"/>
              </a:spcBef>
              <a:spcAft>
                <a:spcPts val="0"/>
              </a:spcAft>
              <a:buClr>
                <a:schemeClr val="accent4"/>
              </a:buClr>
              <a:buSzPts val="1800"/>
              <a:buChar char="–"/>
              <a:defRPr/>
            </a:lvl4pPr>
            <a:lvl5pPr marL="2286000" lvl="4" indent="-342900" algn="l">
              <a:lnSpc>
                <a:spcPct val="100000"/>
              </a:lnSpc>
              <a:spcBef>
                <a:spcPts val="360"/>
              </a:spcBef>
              <a:spcAft>
                <a:spcPts val="0"/>
              </a:spcAft>
              <a:buClr>
                <a:schemeClr val="accent3"/>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oter">
  <p:cSld name="Footer">
    <p:bg>
      <p:bgPr>
        <a:solidFill>
          <a:schemeClr val="lt2"/>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ullets" type="obj">
  <p:cSld name="OBJECT">
    <p:bg>
      <p:bgPr>
        <a:solidFill>
          <a:schemeClr val="lt2"/>
        </a:solidFill>
        <a:effectLst/>
      </p:bgPr>
    </p:bg>
    <p:spTree>
      <p:nvGrpSpPr>
        <p:cNvPr id="1" name="Shape 19"/>
        <p:cNvGrpSpPr/>
        <p:nvPr/>
      </p:nvGrpSpPr>
      <p:grpSpPr>
        <a:xfrm>
          <a:off x="0" y="0"/>
          <a:ext cx="0" cy="0"/>
          <a:chOff x="0" y="0"/>
          <a:chExt cx="0" cy="0"/>
        </a:xfrm>
      </p:grpSpPr>
      <p:sp>
        <p:nvSpPr>
          <p:cNvPr id="20" name="Google Shape;20;p7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75"/>
          <p:cNvSpPr txBox="1">
            <a:spLocks noGrp="1"/>
          </p:cNvSpPr>
          <p:nvPr>
            <p:ph type="body" idx="1"/>
          </p:nvPr>
        </p:nvSpPr>
        <p:spPr>
          <a:xfrm>
            <a:off x="609600" y="1524000"/>
            <a:ext cx="10972800" cy="4602164"/>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Open Sans"/>
                <a:ea typeface="Open Sans"/>
                <a:cs typeface="Open Sans"/>
                <a:sym typeface="Open Sans"/>
              </a:defRPr>
            </a:lvl1pPr>
            <a:lvl2pPr marL="914400" lvl="1" indent="-406400" algn="l">
              <a:lnSpc>
                <a:spcPct val="100000"/>
              </a:lnSpc>
              <a:spcBef>
                <a:spcPts val="560"/>
              </a:spcBef>
              <a:spcAft>
                <a:spcPts val="0"/>
              </a:spcAft>
              <a:buClr>
                <a:schemeClr val="accent1"/>
              </a:buClr>
              <a:buSzPts val="2800"/>
              <a:buChar char="–"/>
              <a:defRPr>
                <a:solidFill>
                  <a:schemeClr val="accent1"/>
                </a:solidFill>
                <a:latin typeface="Open Sans"/>
                <a:ea typeface="Open Sans"/>
                <a:cs typeface="Open Sans"/>
                <a:sym typeface="Open Sans"/>
              </a:defRPr>
            </a:lvl2pPr>
            <a:lvl3pPr marL="1371600" lvl="2" indent="-381000" algn="l">
              <a:lnSpc>
                <a:spcPct val="100000"/>
              </a:lnSpc>
              <a:spcBef>
                <a:spcPts val="480"/>
              </a:spcBef>
              <a:spcAft>
                <a:spcPts val="0"/>
              </a:spcAft>
              <a:buClr>
                <a:schemeClr val="accent2"/>
              </a:buClr>
              <a:buSzPts val="2400"/>
              <a:buChar char="•"/>
              <a:defRPr>
                <a:latin typeface="Open Sans"/>
                <a:ea typeface="Open Sans"/>
                <a:cs typeface="Open Sans"/>
                <a:sym typeface="Open Sans"/>
              </a:defRPr>
            </a:lvl3pPr>
            <a:lvl4pPr marL="1828800" lvl="3" indent="-355600" algn="l">
              <a:lnSpc>
                <a:spcPct val="100000"/>
              </a:lnSpc>
              <a:spcBef>
                <a:spcPts val="400"/>
              </a:spcBef>
              <a:spcAft>
                <a:spcPts val="0"/>
              </a:spcAft>
              <a:buClr>
                <a:schemeClr val="accent4"/>
              </a:buClr>
              <a:buSzPts val="2000"/>
              <a:buChar char="–"/>
              <a:defRPr>
                <a:latin typeface="Open Sans"/>
                <a:ea typeface="Open Sans"/>
                <a:cs typeface="Open Sans"/>
                <a:sym typeface="Open Sans"/>
              </a:defRPr>
            </a:lvl4pPr>
            <a:lvl5pPr marL="2286000" lvl="4" indent="-355600" algn="l">
              <a:lnSpc>
                <a:spcPct val="100000"/>
              </a:lnSpc>
              <a:spcBef>
                <a:spcPts val="400"/>
              </a:spcBef>
              <a:spcAft>
                <a:spcPts val="0"/>
              </a:spcAft>
              <a:buClr>
                <a:schemeClr val="accent3"/>
              </a:buClr>
              <a:buSzPts val="2000"/>
              <a:buChar char="»"/>
              <a:defRPr>
                <a:latin typeface="Open Sans"/>
                <a:ea typeface="Open Sans"/>
                <a:cs typeface="Open Sans"/>
                <a:sym typeface="Open Sans"/>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 name="Google Shape;22;p75"/>
          <p:cNvSpPr txBox="1"/>
          <p:nvPr/>
        </p:nvSpPr>
        <p:spPr>
          <a:xfrm>
            <a:off x="3332285" y="7464669"/>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ullets">
  <p:cSld name="1_Bullets">
    <p:bg>
      <p:bgPr>
        <a:solidFill>
          <a:schemeClr val="lt2"/>
        </a:solidFill>
        <a:effectLst/>
      </p:bgPr>
    </p:bg>
    <p:spTree>
      <p:nvGrpSpPr>
        <p:cNvPr id="1" name="Shape 23"/>
        <p:cNvGrpSpPr/>
        <p:nvPr/>
      </p:nvGrpSpPr>
      <p:grpSpPr>
        <a:xfrm>
          <a:off x="0" y="0"/>
          <a:ext cx="0" cy="0"/>
          <a:chOff x="0" y="0"/>
          <a:chExt cx="0" cy="0"/>
        </a:xfrm>
      </p:grpSpPr>
      <p:sp>
        <p:nvSpPr>
          <p:cNvPr id="24" name="Google Shape;24;p8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5"/>
          <p:cNvSpPr txBox="1"/>
          <p:nvPr/>
        </p:nvSpPr>
        <p:spPr>
          <a:xfrm>
            <a:off x="3332285" y="7464669"/>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 name="Google Shape;26;p85"/>
          <p:cNvSpPr txBox="1"/>
          <p:nvPr/>
        </p:nvSpPr>
        <p:spPr>
          <a:xfrm>
            <a:off x="609600" y="1524000"/>
            <a:ext cx="5215467" cy="4733604"/>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Identify key steps in executing an instruction</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Identify  (and solve) key problems as we try to execute instructions quickly</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Idle resources 🡪 “pipelining”</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Control Hazards 🡪 “speculation” </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Data hazards 🡪 “forwarding”</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x86 is terrible 🡪 “micro ops”</a:t>
            </a:r>
            <a:endParaRPr sz="1800" b="0" i="0" u="none" strike="noStrike" cap="none">
              <a:solidFill>
                <a:srgbClr val="0169A0"/>
              </a:solidFill>
              <a:latin typeface="Calibri"/>
              <a:ea typeface="Calibri"/>
              <a:cs typeface="Calibri"/>
              <a:sym typeface="Calibri"/>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Push for more performance</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Deeper pipelining </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Exploiting instruction-level parallelism</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See how these lesson apply in a modern processor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Learn how to exploit them in software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 name="Google Shape;27;p85"/>
          <p:cNvSpPr txBox="1">
            <a:spLocks noGrp="1"/>
          </p:cNvSpPr>
          <p:nvPr>
            <p:ph type="body" idx="1"/>
          </p:nvPr>
        </p:nvSpPr>
        <p:spPr>
          <a:xfrm>
            <a:off x="5951538" y="1524000"/>
            <a:ext cx="5630862" cy="47339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accent1"/>
              </a:buClr>
              <a:buSzPts val="1800"/>
              <a:buChar char="–"/>
              <a:defRPr/>
            </a:lvl2pPr>
            <a:lvl3pPr marL="1371600" lvl="2" indent="-342900" algn="l">
              <a:lnSpc>
                <a:spcPct val="100000"/>
              </a:lnSpc>
              <a:spcBef>
                <a:spcPts val="360"/>
              </a:spcBef>
              <a:spcAft>
                <a:spcPts val="0"/>
              </a:spcAft>
              <a:buClr>
                <a:schemeClr val="accent2"/>
              </a:buClr>
              <a:buSzPts val="1800"/>
              <a:buChar char="•"/>
              <a:defRPr/>
            </a:lvl3pPr>
            <a:lvl4pPr marL="1828800" lvl="3" indent="-342900" algn="l">
              <a:lnSpc>
                <a:spcPct val="100000"/>
              </a:lnSpc>
              <a:spcBef>
                <a:spcPts val="360"/>
              </a:spcBef>
              <a:spcAft>
                <a:spcPts val="0"/>
              </a:spcAft>
              <a:buClr>
                <a:schemeClr val="accent4"/>
              </a:buClr>
              <a:buSzPts val="1800"/>
              <a:buChar char="–"/>
              <a:defRPr/>
            </a:lvl4pPr>
            <a:lvl5pPr marL="2286000" lvl="4" indent="-342900" algn="l">
              <a:lnSpc>
                <a:spcPct val="100000"/>
              </a:lnSpc>
              <a:spcBef>
                <a:spcPts val="360"/>
              </a:spcBef>
              <a:spcAft>
                <a:spcPts val="0"/>
              </a:spcAft>
              <a:buClr>
                <a:schemeClr val="accent3"/>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scribed Figure">
  <p:cSld name="Described Figure">
    <p:bg>
      <p:bgPr>
        <a:solidFill>
          <a:schemeClr val="lt2"/>
        </a:solidFill>
        <a:effectLst/>
      </p:bgPr>
    </p:bg>
    <p:spTree>
      <p:nvGrpSpPr>
        <p:cNvPr id="1" name="Shape 28"/>
        <p:cNvGrpSpPr/>
        <p:nvPr/>
      </p:nvGrpSpPr>
      <p:grpSpPr>
        <a:xfrm>
          <a:off x="0" y="0"/>
          <a:ext cx="0" cy="0"/>
          <a:chOff x="0" y="0"/>
          <a:chExt cx="0" cy="0"/>
        </a:xfrm>
      </p:grpSpPr>
      <p:sp>
        <p:nvSpPr>
          <p:cNvPr id="29" name="Google Shape;29;p86"/>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86"/>
          <p:cNvSpPr txBox="1">
            <a:spLocks noGrp="1"/>
          </p:cNvSpPr>
          <p:nvPr>
            <p:ph type="body" idx="1"/>
          </p:nvPr>
        </p:nvSpPr>
        <p:spPr>
          <a:xfrm>
            <a:off x="609600" y="1447799"/>
            <a:ext cx="5334000" cy="4678365"/>
          </a:xfrm>
          <a:prstGeom prst="rect">
            <a:avLst/>
          </a:prstGeom>
          <a:noFill/>
          <a:ln>
            <a:noFill/>
          </a:ln>
        </p:spPr>
        <p:txBody>
          <a:bodyPr spcFirstLastPara="1" wrap="square" lIns="91425" tIns="45700" rIns="91425" bIns="45700" anchor="ctr" anchorCtr="0">
            <a:normAutofit/>
          </a:bodyPr>
          <a:lstStyle>
            <a:lvl1pPr marL="457200" lvl="0" indent="-406400" algn="l">
              <a:lnSpc>
                <a:spcPct val="100000"/>
              </a:lnSpc>
              <a:spcBef>
                <a:spcPts val="560"/>
              </a:spcBef>
              <a:spcAft>
                <a:spcPts val="0"/>
              </a:spcAft>
              <a:buClr>
                <a:schemeClr val="dk1"/>
              </a:buClr>
              <a:buSzPts val="2800"/>
              <a:buChar char="•"/>
              <a:defRPr sz="2800">
                <a:solidFill>
                  <a:schemeClr val="dk1"/>
                </a:solidFill>
                <a:latin typeface="Calibri"/>
                <a:ea typeface="Calibri"/>
                <a:cs typeface="Calibri"/>
                <a:sym typeface="Calibri"/>
              </a:defRPr>
            </a:lvl1pPr>
            <a:lvl2pPr marL="914400" lvl="1" indent="-381000" algn="l">
              <a:lnSpc>
                <a:spcPct val="100000"/>
              </a:lnSpc>
              <a:spcBef>
                <a:spcPts val="480"/>
              </a:spcBef>
              <a:spcAft>
                <a:spcPts val="0"/>
              </a:spcAft>
              <a:buClr>
                <a:srgbClr val="0169A0"/>
              </a:buClr>
              <a:buSzPts val="2400"/>
              <a:buChar char="–"/>
              <a:defRPr sz="2400">
                <a:solidFill>
                  <a:srgbClr val="0169A0"/>
                </a:solidFill>
                <a:latin typeface="Calibri"/>
                <a:ea typeface="Calibri"/>
                <a:cs typeface="Calibri"/>
                <a:sym typeface="Calibri"/>
              </a:defRPr>
            </a:lvl2pPr>
            <a:lvl3pPr marL="1371600" lvl="2" indent="-355600" algn="l">
              <a:lnSpc>
                <a:spcPct val="100000"/>
              </a:lnSpc>
              <a:spcBef>
                <a:spcPts val="400"/>
              </a:spcBef>
              <a:spcAft>
                <a:spcPts val="0"/>
              </a:spcAft>
              <a:buClr>
                <a:schemeClr val="accent2"/>
              </a:buClr>
              <a:buSzPts val="2000"/>
              <a:buChar char="•"/>
              <a:defRPr sz="2000">
                <a:latin typeface="Calibri"/>
                <a:ea typeface="Calibri"/>
                <a:cs typeface="Calibri"/>
                <a:sym typeface="Calibri"/>
              </a:defRPr>
            </a:lvl3pPr>
            <a:lvl4pPr marL="1828800" lvl="3" indent="-342900" algn="l">
              <a:lnSpc>
                <a:spcPct val="100000"/>
              </a:lnSpc>
              <a:spcBef>
                <a:spcPts val="360"/>
              </a:spcBef>
              <a:spcAft>
                <a:spcPts val="0"/>
              </a:spcAft>
              <a:buClr>
                <a:schemeClr val="accent4"/>
              </a:buClr>
              <a:buSzPts val="1800"/>
              <a:buChar char="–"/>
              <a:defRPr sz="1800">
                <a:latin typeface="Calibri"/>
                <a:ea typeface="Calibri"/>
                <a:cs typeface="Calibri"/>
                <a:sym typeface="Calibri"/>
              </a:defRPr>
            </a:lvl4pPr>
            <a:lvl5pPr marL="2286000" lvl="4" indent="-342900" algn="l">
              <a:lnSpc>
                <a:spcPct val="100000"/>
              </a:lnSpc>
              <a:spcBef>
                <a:spcPts val="360"/>
              </a:spcBef>
              <a:spcAft>
                <a:spcPts val="0"/>
              </a:spcAft>
              <a:buClr>
                <a:schemeClr val="accent3"/>
              </a:buClr>
              <a:buSzPts val="1800"/>
              <a:buChar char="»"/>
              <a:defRPr sz="1800">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uble Trouble Large">
  <p:cSld name="Double Trouble Large">
    <p:bg>
      <p:bgPr>
        <a:solidFill>
          <a:schemeClr val="lt2"/>
        </a:solidFill>
        <a:effectLst/>
      </p:bgPr>
    </p:bg>
    <p:spTree>
      <p:nvGrpSpPr>
        <p:cNvPr id="1" name="Shape 31"/>
        <p:cNvGrpSpPr/>
        <p:nvPr/>
      </p:nvGrpSpPr>
      <p:grpSpPr>
        <a:xfrm>
          <a:off x="0" y="0"/>
          <a:ext cx="0" cy="0"/>
          <a:chOff x="0" y="0"/>
          <a:chExt cx="0" cy="0"/>
        </a:xfrm>
      </p:grpSpPr>
      <p:sp>
        <p:nvSpPr>
          <p:cNvPr id="32" name="Google Shape;32;p87"/>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33" name="Google Shape;33;p87"/>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87"/>
          <p:cNvSpPr txBox="1">
            <a:spLocks noGrp="1"/>
          </p:cNvSpPr>
          <p:nvPr>
            <p:ph type="body" idx="1"/>
          </p:nvPr>
        </p:nvSpPr>
        <p:spPr>
          <a:xfrm>
            <a:off x="609599" y="1524000"/>
            <a:ext cx="5333999"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5" name="Google Shape;35;p87"/>
          <p:cNvSpPr txBox="1">
            <a:spLocks noGrp="1"/>
          </p:cNvSpPr>
          <p:nvPr>
            <p:ph type="body" idx="2"/>
          </p:nvPr>
        </p:nvSpPr>
        <p:spPr>
          <a:xfrm>
            <a:off x="6248400" y="1524000"/>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6" name="Google Shape;36;p87"/>
          <p:cNvSpPr txBox="1">
            <a:spLocks noGrp="1"/>
          </p:cNvSpPr>
          <p:nvPr>
            <p:ph type="body" idx="3"/>
          </p:nvPr>
        </p:nvSpPr>
        <p:spPr>
          <a:xfrm>
            <a:off x="609601" y="4185266"/>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7" name="Google Shape;37;p87"/>
          <p:cNvSpPr txBox="1">
            <a:spLocks noGrp="1"/>
          </p:cNvSpPr>
          <p:nvPr>
            <p:ph type="body" idx="4"/>
          </p:nvPr>
        </p:nvSpPr>
        <p:spPr>
          <a:xfrm>
            <a:off x="6248399" y="4185266"/>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Double Trouble Large">
  <p:cSld name="1_Double Trouble Large">
    <p:bg>
      <p:bgPr>
        <a:solidFill>
          <a:schemeClr val="lt2"/>
        </a:solidFill>
        <a:effectLst/>
      </p:bgPr>
    </p:bg>
    <p:spTree>
      <p:nvGrpSpPr>
        <p:cNvPr id="1" name="Shape 38"/>
        <p:cNvGrpSpPr/>
        <p:nvPr/>
      </p:nvGrpSpPr>
      <p:grpSpPr>
        <a:xfrm>
          <a:off x="0" y="0"/>
          <a:ext cx="0" cy="0"/>
          <a:chOff x="0" y="0"/>
          <a:chExt cx="0" cy="0"/>
        </a:xfrm>
      </p:grpSpPr>
      <p:sp>
        <p:nvSpPr>
          <p:cNvPr id="39" name="Google Shape;39;p88"/>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0" name="Google Shape;40;p88"/>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8"/>
          <p:cNvSpPr txBox="1">
            <a:spLocks noGrp="1"/>
          </p:cNvSpPr>
          <p:nvPr>
            <p:ph type="body" idx="1"/>
          </p:nvPr>
        </p:nvSpPr>
        <p:spPr>
          <a:xfrm>
            <a:off x="609600" y="1524000"/>
            <a:ext cx="10972800" cy="3733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42" name="Google Shape;42;p88"/>
          <p:cNvSpPr txBox="1">
            <a:spLocks noGrp="1"/>
          </p:cNvSpPr>
          <p:nvPr>
            <p:ph type="body" idx="2"/>
          </p:nvPr>
        </p:nvSpPr>
        <p:spPr>
          <a:xfrm>
            <a:off x="609600" y="5334000"/>
            <a:ext cx="10972800" cy="1447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Double Trouble Large">
  <p:cSld name="2_Double Trouble Large">
    <p:bg>
      <p:bgPr>
        <a:solidFill>
          <a:schemeClr val="lt2"/>
        </a:solidFill>
        <a:effectLst/>
      </p:bgPr>
    </p:bg>
    <p:spTree>
      <p:nvGrpSpPr>
        <p:cNvPr id="1" name="Shape 43"/>
        <p:cNvGrpSpPr/>
        <p:nvPr/>
      </p:nvGrpSpPr>
      <p:grpSpPr>
        <a:xfrm>
          <a:off x="0" y="0"/>
          <a:ext cx="0" cy="0"/>
          <a:chOff x="0" y="0"/>
          <a:chExt cx="0" cy="0"/>
        </a:xfrm>
      </p:grpSpPr>
      <p:sp>
        <p:nvSpPr>
          <p:cNvPr id="44" name="Google Shape;44;p89"/>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5" name="Google Shape;45;p89"/>
          <p:cNvSpPr txBox="1">
            <a:spLocks noGrp="1"/>
          </p:cNvSpPr>
          <p:nvPr>
            <p:ph type="body" idx="1"/>
          </p:nvPr>
        </p:nvSpPr>
        <p:spPr>
          <a:xfrm>
            <a:off x="609600" y="76200"/>
            <a:ext cx="10972800" cy="51816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46" name="Google Shape;46;p89"/>
          <p:cNvSpPr txBox="1">
            <a:spLocks noGrp="1"/>
          </p:cNvSpPr>
          <p:nvPr>
            <p:ph type="body" idx="2"/>
          </p:nvPr>
        </p:nvSpPr>
        <p:spPr>
          <a:xfrm>
            <a:off x="609600" y="5334000"/>
            <a:ext cx="10972800" cy="1447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Graph">
  <p:cSld name="Big Graph">
    <p:bg>
      <p:bgPr>
        <a:solidFill>
          <a:schemeClr val="lt2"/>
        </a:solidFill>
        <a:effectLst/>
      </p:bgPr>
    </p:bg>
    <p:spTree>
      <p:nvGrpSpPr>
        <p:cNvPr id="1" name="Shape 47"/>
        <p:cNvGrpSpPr/>
        <p:nvPr/>
      </p:nvGrpSpPr>
      <p:grpSpPr>
        <a:xfrm>
          <a:off x="0" y="0"/>
          <a:ext cx="0" cy="0"/>
          <a:chOff x="0" y="0"/>
          <a:chExt cx="0" cy="0"/>
        </a:xfrm>
      </p:grpSpPr>
      <p:sp>
        <p:nvSpPr>
          <p:cNvPr id="48" name="Google Shape;48;p90"/>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9" name="Google Shape;49;p90"/>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90"/>
          <p:cNvSpPr>
            <a:spLocks noGrp="1"/>
          </p:cNvSpPr>
          <p:nvPr>
            <p:ph type="chart" idx="2"/>
          </p:nvPr>
        </p:nvSpPr>
        <p:spPr>
          <a:xfrm>
            <a:off x="76200" y="1600200"/>
            <a:ext cx="12039600" cy="51816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R="0" lvl="1" algn="l" rtl="0">
              <a:lnSpc>
                <a:spcPct val="100000"/>
              </a:lnSpc>
              <a:spcBef>
                <a:spcPts val="560"/>
              </a:spcBef>
              <a:spcAft>
                <a:spcPts val="0"/>
              </a:spcAft>
              <a:buClr>
                <a:schemeClr val="accent1"/>
              </a:buClr>
              <a:buSzPts val="2800"/>
              <a:buFont typeface="Arial"/>
              <a:buChar char="–"/>
              <a:defRPr sz="2800" b="0" i="0" u="none" strike="noStrike" cap="none">
                <a:solidFill>
                  <a:schemeClr val="accent1"/>
                </a:solidFill>
                <a:latin typeface="Calibri"/>
                <a:ea typeface="Calibri"/>
                <a:cs typeface="Calibri"/>
                <a:sym typeface="Calibri"/>
              </a:defRPr>
            </a:lvl2pPr>
            <a:lvl3pPr marR="0" lvl="2" algn="l" rtl="0">
              <a:lnSpc>
                <a:spcPct val="100000"/>
              </a:lnSpc>
              <a:spcBef>
                <a:spcPts val="480"/>
              </a:spcBef>
              <a:spcAft>
                <a:spcPts val="0"/>
              </a:spcAft>
              <a:buClr>
                <a:schemeClr val="accent2"/>
              </a:buClr>
              <a:buSzPts val="2400"/>
              <a:buFont typeface="Arial"/>
              <a:buChar char="•"/>
              <a:defRPr sz="2400" b="0" i="0" u="none" strike="noStrike" cap="none">
                <a:solidFill>
                  <a:schemeClr val="accent2"/>
                </a:solidFill>
                <a:latin typeface="Calibri"/>
                <a:ea typeface="Calibri"/>
                <a:cs typeface="Calibri"/>
                <a:sym typeface="Calibri"/>
              </a:defRPr>
            </a:lvl3pPr>
            <a:lvl4pPr marR="0" lvl="3" algn="l" rtl="0">
              <a:lnSpc>
                <a:spcPct val="100000"/>
              </a:lnSpc>
              <a:spcBef>
                <a:spcPts val="400"/>
              </a:spcBef>
              <a:spcAft>
                <a:spcPts val="0"/>
              </a:spcAft>
              <a:buClr>
                <a:schemeClr val="accent4"/>
              </a:buClr>
              <a:buSzPts val="2000"/>
              <a:buFont typeface="Arial"/>
              <a:buChar char="–"/>
              <a:defRPr sz="2000" b="0" i="0" u="none" strike="noStrike" cap="none">
                <a:solidFill>
                  <a:schemeClr val="accent4"/>
                </a:solidFill>
                <a:latin typeface="Calibri"/>
                <a:ea typeface="Calibri"/>
                <a:cs typeface="Calibri"/>
                <a:sym typeface="Calibri"/>
              </a:defRPr>
            </a:lvl4pPr>
            <a:lvl5pPr marR="0" lvl="4" algn="l" rtl="0">
              <a:lnSpc>
                <a:spcPct val="100000"/>
              </a:lnSpc>
              <a:spcBef>
                <a:spcPts val="400"/>
              </a:spcBef>
              <a:spcAft>
                <a:spcPts val="0"/>
              </a:spcAft>
              <a:buClr>
                <a:schemeClr val="accent3"/>
              </a:buClr>
              <a:buSzPts val="2000"/>
              <a:buFont typeface="Arial"/>
              <a:buChar char="»"/>
              <a:defRPr sz="2000" b="0" i="0" u="none" strike="noStrike" cap="none">
                <a:solidFill>
                  <a:schemeClr val="accent3"/>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er+Footer">
  <p:cSld name="Header+Footer">
    <p:bg>
      <p:bgPr>
        <a:solidFill>
          <a:schemeClr val="lt2"/>
        </a:solidFill>
        <a:effectLst/>
      </p:bgPr>
    </p:bg>
    <p:spTree>
      <p:nvGrpSpPr>
        <p:cNvPr id="1" name="Shape 51"/>
        <p:cNvGrpSpPr/>
        <p:nvPr/>
      </p:nvGrpSpPr>
      <p:grpSpPr>
        <a:xfrm>
          <a:off x="0" y="0"/>
          <a:ext cx="0" cy="0"/>
          <a:chOff x="0" y="0"/>
          <a:chExt cx="0" cy="0"/>
        </a:xfrm>
      </p:grpSpPr>
      <p:sp>
        <p:nvSpPr>
          <p:cNvPr id="52" name="Google Shape;52;p91"/>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2"/>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400"/>
              <a:buFont typeface="Calibri"/>
              <a:buNone/>
              <a:defRPr sz="4400" b="1" i="0" u="none" strike="noStrike" cap="none">
                <a:solidFill>
                  <a:schemeClr val="dk2"/>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72"/>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accent1"/>
              </a:buClr>
              <a:buSzPts val="2800"/>
              <a:buFont typeface="Arial"/>
              <a:buChar char="–"/>
              <a:defRPr sz="2800" b="0" i="0" u="none" strike="noStrike" cap="none">
                <a:solidFill>
                  <a:schemeClr val="accen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accent2"/>
              </a:buClr>
              <a:buSzPts val="2400"/>
              <a:buFont typeface="Arial"/>
              <a:buChar char="•"/>
              <a:defRPr sz="2400" b="0" i="0" u="none" strike="noStrike" cap="none">
                <a:solidFill>
                  <a:schemeClr val="accent2"/>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accent4"/>
              </a:buClr>
              <a:buSzPts val="2000"/>
              <a:buFont typeface="Arial"/>
              <a:buChar char="–"/>
              <a:defRPr sz="2000" b="0" i="0" u="none" strike="noStrike" cap="none">
                <a:solidFill>
                  <a:schemeClr val="accent4"/>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accent3"/>
              </a:buClr>
              <a:buSzPts val="2000"/>
              <a:buFont typeface="Arial"/>
              <a:buChar char="»"/>
              <a:defRPr sz="2000" b="0" i="0" u="none" strike="noStrike" cap="none">
                <a:solidFill>
                  <a:schemeClr val="accent3"/>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72"/>
          <p:cNvSpPr txBox="1"/>
          <p:nvPr/>
        </p:nvSpPr>
        <p:spPr>
          <a:xfrm>
            <a:off x="11582424" y="6400800"/>
            <a:ext cx="45717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Open Sans"/>
                <a:ea typeface="Open Sans"/>
                <a:cs typeface="Open Sans"/>
                <a:sym typeface="Open Sans"/>
              </a:rPr>
              <a:t>‹#›</a:t>
            </a:fld>
            <a:endParaRPr sz="1800" b="0" i="0" u="none" strike="noStrike" cap="none">
              <a:solidFill>
                <a:schemeClr val="dk1"/>
              </a:solidFill>
              <a:latin typeface="Open Sans"/>
              <a:ea typeface="Open Sans"/>
              <a:cs typeface="Open Sans"/>
              <a:sym typeface="Open Sans"/>
            </a:endParaRPr>
          </a:p>
        </p:txBody>
      </p:sp>
      <p:pic>
        <p:nvPicPr>
          <p:cNvPr id="13" name="Google Shape;13;p72"/>
          <p:cNvPicPr preferRelativeResize="0"/>
          <p:nvPr/>
        </p:nvPicPr>
        <p:blipFill rotWithShape="1">
          <a:blip r:embed="rId12">
            <a:alphaModFix/>
          </a:blip>
          <a:srcRect/>
          <a:stretch/>
        </p:blipFill>
        <p:spPr>
          <a:xfrm>
            <a:off x="89647" y="6400800"/>
            <a:ext cx="1815353" cy="39431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sites.google.com/ucsd.edu/cse8afa23/home"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cikit-learn.org/stable/"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2" name="Picture 1">
            <a:extLst>
              <a:ext uri="{FF2B5EF4-FFF2-40B4-BE49-F238E27FC236}">
                <a16:creationId xmlns:a16="http://schemas.microsoft.com/office/drawing/2014/main" id="{89B94D66-9385-B34D-DF82-D9F4BF5627E3}"/>
              </a:ext>
            </a:extLst>
          </p:cNvPr>
          <p:cNvPicPr>
            <a:picLocks noChangeAspect="1"/>
          </p:cNvPicPr>
          <p:nvPr/>
        </p:nvPicPr>
        <p:blipFill>
          <a:blip r:embed="rId3"/>
          <a:stretch>
            <a:fillRect/>
          </a:stretch>
        </p:blipFill>
        <p:spPr>
          <a:xfrm>
            <a:off x="0" y="0"/>
            <a:ext cx="4763183" cy="515129"/>
          </a:xfrm>
          <a:prstGeom prst="rect">
            <a:avLst/>
          </a:prstGeom>
        </p:spPr>
      </p:pic>
      <p:sp>
        <p:nvSpPr>
          <p:cNvPr id="59" name="Google Shape;59;p1"/>
          <p:cNvSpPr txBox="1">
            <a:spLocks noGrp="1"/>
          </p:cNvSpPr>
          <p:nvPr>
            <p:ph type="ctrTitle"/>
          </p:nvPr>
        </p:nvSpPr>
        <p:spPr>
          <a:xfrm>
            <a:off x="533400" y="304800"/>
            <a:ext cx="10668000" cy="918072"/>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3200"/>
              <a:buFont typeface="Calibri"/>
              <a:buNone/>
            </a:pPr>
            <a:r>
              <a:rPr lang="en-US" sz="3200"/>
              <a:t>CSE 8A – Introduction to </a:t>
            </a:r>
            <a:br>
              <a:rPr lang="en-US" sz="3200"/>
            </a:br>
            <a:r>
              <a:rPr lang="en-US" sz="3200"/>
              <a:t>Programming and Computational Problem Solving I</a:t>
            </a:r>
            <a:endParaRPr sz="3200"/>
          </a:p>
        </p:txBody>
      </p:sp>
      <p:sp>
        <p:nvSpPr>
          <p:cNvPr id="60" name="Google Shape;60;p1"/>
          <p:cNvSpPr txBox="1">
            <a:spLocks noGrp="1"/>
          </p:cNvSpPr>
          <p:nvPr>
            <p:ph type="subTitle" idx="1"/>
          </p:nvPr>
        </p:nvSpPr>
        <p:spPr>
          <a:xfrm>
            <a:off x="2338797" y="1726639"/>
            <a:ext cx="7057205" cy="826133"/>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rgbClr val="63656A"/>
              </a:buClr>
              <a:buSzPts val="3000"/>
              <a:buNone/>
            </a:pPr>
            <a:r>
              <a:rPr lang="en-US" b="1" dirty="0">
                <a:solidFill>
                  <a:schemeClr val="dk1"/>
                </a:solidFill>
              </a:rPr>
              <a:t>Automating Tasks + Python Modules</a:t>
            </a:r>
            <a:endParaRPr b="1" dirty="0">
              <a:solidFill>
                <a:schemeClr val="dk1"/>
              </a:solidFill>
            </a:endParaRPr>
          </a:p>
        </p:txBody>
      </p:sp>
      <p:sp>
        <p:nvSpPr>
          <p:cNvPr id="61" name="Google Shape;61;p1"/>
          <p:cNvSpPr txBox="1"/>
          <p:nvPr/>
        </p:nvSpPr>
        <p:spPr>
          <a:xfrm>
            <a:off x="-8340" y="2046061"/>
            <a:ext cx="6260232" cy="175432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a:solidFill>
                  <a:srgbClr val="000000"/>
                </a:solidFill>
                <a:latin typeface="Arial"/>
                <a:ea typeface="Arial"/>
                <a:cs typeface="Arial"/>
                <a:sym typeface="Arial"/>
              </a:rPr>
              <a:t>How to get help:</a:t>
            </a:r>
            <a:endParaRPr/>
          </a:p>
          <a:p>
            <a:pPr marL="0" marR="0" lvl="0" indent="0" algn="l" rtl="0">
              <a:lnSpc>
                <a:spcPct val="100000"/>
              </a:lnSpc>
              <a:spcBef>
                <a:spcPts val="0"/>
              </a:spcBef>
              <a:spcAft>
                <a:spcPts val="0"/>
              </a:spcAft>
              <a:buNone/>
            </a:pPr>
            <a:endParaRPr sz="18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800" b="1" i="0" u="none" strike="noStrike" cap="none">
                <a:solidFill>
                  <a:srgbClr val="000000"/>
                </a:solidFill>
                <a:latin typeface="Arial"/>
                <a:ea typeface="Arial"/>
                <a:cs typeface="Arial"/>
                <a:sym typeface="Arial"/>
              </a:rPr>
              <a:t>Class Website</a:t>
            </a:r>
            <a:endParaRPr/>
          </a:p>
          <a:p>
            <a:pPr marL="0" marR="0" lvl="0" indent="0" algn="l" rtl="0">
              <a:lnSpc>
                <a:spcPct val="100000"/>
              </a:lnSpc>
              <a:spcBef>
                <a:spcPts val="0"/>
              </a:spcBef>
              <a:spcAft>
                <a:spcPts val="0"/>
              </a:spcAft>
              <a:buNone/>
            </a:pPr>
            <a:r>
              <a:rPr lang="en-US" sz="1800" b="0" i="0" u="sng" strike="noStrike" cap="none">
                <a:solidFill>
                  <a:srgbClr val="000000"/>
                </a:solidFill>
                <a:latin typeface="Arial"/>
                <a:ea typeface="Arial"/>
                <a:cs typeface="Arial"/>
                <a:sym typeface="Arial"/>
                <a:hlinkClick r:id="rId4">
                  <a:extLst>
                    <a:ext uri="{A12FA001-AC4F-418D-AE19-62706E023703}">
                      <ahyp:hlinkClr xmlns:ahyp="http://schemas.microsoft.com/office/drawing/2018/hyperlinkcolor" val="tx"/>
                    </a:ext>
                  </a:extLst>
                </a:hlinkClick>
              </a:rPr>
              <a:t>https://sites.google.com/ucsd.edu/cse8afa23/home</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a:solidFill>
                <a:srgbClr val="000000"/>
              </a:solidFill>
              <a:latin typeface="Arial"/>
              <a:ea typeface="Arial"/>
              <a:cs typeface="Arial"/>
              <a:sym typeface="Arial"/>
            </a:endParaRPr>
          </a:p>
        </p:txBody>
      </p:sp>
      <p:sp>
        <p:nvSpPr>
          <p:cNvPr id="62" name="Google Shape;62;p1"/>
          <p:cNvSpPr txBox="1"/>
          <p:nvPr/>
        </p:nvSpPr>
        <p:spPr>
          <a:xfrm>
            <a:off x="0" y="5634055"/>
            <a:ext cx="251184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Arial"/>
                <a:ea typeface="Arial"/>
                <a:cs typeface="Arial"/>
                <a:sym typeface="Arial"/>
              </a:rPr>
              <a:t>Slides based, in part, on materials from Dan Zingaro.</a:t>
            </a:r>
            <a:endParaRPr dirty="0"/>
          </a:p>
        </p:txBody>
      </p:sp>
      <p:sp>
        <p:nvSpPr>
          <p:cNvPr id="63" name="Google Shape;63;p1"/>
          <p:cNvSpPr txBox="1"/>
          <p:nvPr/>
        </p:nvSpPr>
        <p:spPr>
          <a:xfrm>
            <a:off x="0" y="3429000"/>
            <a:ext cx="4572000" cy="181588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Piazza</a:t>
            </a:r>
            <a:r>
              <a:rPr lang="en-US" sz="1600" b="0" i="0" u="none" strike="noStrike" cap="none">
                <a:solidFill>
                  <a:srgbClr val="000000"/>
                </a:solidFill>
                <a:latin typeface="Arial"/>
                <a:ea typeface="Arial"/>
                <a:cs typeface="Arial"/>
                <a:sym typeface="Arial"/>
              </a:rPr>
              <a:t> for brief questions or logistic questions</a:t>
            </a:r>
            <a:endParaRPr/>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Tutor Hours</a:t>
            </a:r>
            <a:r>
              <a:rPr lang="en-US" sz="1600" b="0" i="0" u="none" strike="noStrike" cap="none">
                <a:solidFill>
                  <a:srgbClr val="000000"/>
                </a:solidFill>
                <a:latin typeface="Arial"/>
                <a:ea typeface="Arial"/>
                <a:cs typeface="Arial"/>
                <a:sym typeface="Arial"/>
              </a:rPr>
              <a:t> for help with homework/setting up computer To get help, use Autograder (directions on piazza)</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Office Hours</a:t>
            </a:r>
            <a:r>
              <a:rPr lang="en-US" sz="1600" b="0" i="0" u="none" strike="noStrike" cap="none">
                <a:solidFill>
                  <a:srgbClr val="000000"/>
                </a:solidFill>
                <a:latin typeface="Arial"/>
                <a:ea typeface="Arial"/>
                <a:cs typeface="Arial"/>
                <a:sym typeface="Arial"/>
              </a:rPr>
              <a:t> for homework/conceptual help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5557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err="1"/>
              <a:t>Simulate_games</a:t>
            </a:r>
            <a:endParaRPr dirty="0"/>
          </a:p>
        </p:txBody>
      </p:sp>
      <p:sp>
        <p:nvSpPr>
          <p:cNvPr id="3" name="TextBox 2">
            <a:extLst>
              <a:ext uri="{FF2B5EF4-FFF2-40B4-BE49-F238E27FC236}">
                <a16:creationId xmlns:a16="http://schemas.microsoft.com/office/drawing/2014/main" id="{08D24675-2E01-5352-957F-9ACC690C1673}"/>
              </a:ext>
            </a:extLst>
          </p:cNvPr>
          <p:cNvSpPr txBox="1"/>
          <p:nvPr/>
        </p:nvSpPr>
        <p:spPr>
          <a:xfrm>
            <a:off x="205972" y="837362"/>
            <a:ext cx="11187933" cy="3354765"/>
          </a:xfrm>
          <a:prstGeom prst="rect">
            <a:avLst/>
          </a:prstGeom>
          <a:solidFill>
            <a:srgbClr val="1F1F1F"/>
          </a:solidFill>
        </p:spPr>
        <p:txBody>
          <a:bodyPr wrap="square">
            <a:spAutoFit/>
          </a:bodyPr>
          <a:lstStyle/>
          <a:p>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simulate_games</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 using </a:t>
            </a:r>
            <a:r>
              <a:rPr lang="en-US" sz="1800" b="0" dirty="0" err="1">
                <a:solidFill>
                  <a:srgbClr val="CE9178"/>
                </a:solidFill>
                <a:effectLst/>
                <a:latin typeface="Consolas" panose="020B0609020204030204" pitchFamily="49" charset="0"/>
              </a:rPr>
              <a:t>play_game_automated</a:t>
            </a:r>
            <a:r>
              <a:rPr lang="en-US" sz="1800" b="0" dirty="0">
                <a:solidFill>
                  <a:srgbClr val="CE9178"/>
                </a:solidFill>
                <a:effectLst/>
                <a:latin typeface="Consolas" panose="020B0609020204030204" pitchFamily="49" charset="0"/>
              </a:rPr>
              <a:t>, run n games and return a list of</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the number of times the car was won, the appliance was won, </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and the bank was won.</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for</a:t>
            </a:r>
            <a:r>
              <a:rPr lang="en-US" sz="1800" b="0" dirty="0">
                <a:solidFill>
                  <a:srgbClr val="CCCCCC"/>
                </a:solidFill>
                <a:effectLst/>
                <a:latin typeface="Consolas" panose="020B0609020204030204" pitchFamily="49" charset="0"/>
              </a:rPr>
              <a:t> </a:t>
            </a:r>
            <a:r>
              <a:rPr lang="en-US" sz="1800" b="0" dirty="0" err="1">
                <a:solidFill>
                  <a:srgbClr val="9CDCFE"/>
                </a:solidFill>
                <a:effectLst/>
                <a:latin typeface="Consolas" panose="020B0609020204030204" pitchFamily="49" charset="0"/>
              </a:rPr>
              <a:t>i</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in</a:t>
            </a:r>
            <a:r>
              <a:rPr lang="en-US" sz="1800" b="0" dirty="0">
                <a:solidFill>
                  <a:srgbClr val="CCCCCC"/>
                </a:solidFill>
                <a:effectLst/>
                <a:latin typeface="Consolas" panose="020B0609020204030204" pitchFamily="49" charset="0"/>
              </a:rPr>
              <a:t> </a:t>
            </a:r>
            <a:r>
              <a:rPr lang="en-US" sz="1800" b="0" dirty="0">
                <a:solidFill>
                  <a:srgbClr val="4EC9B0"/>
                </a:solidFill>
                <a:effectLst/>
                <a:latin typeface="Consolas" panose="020B0609020204030204" pitchFamily="49" charset="0"/>
              </a:rPr>
              <a:t>range</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solution_setup</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board_setup</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r>
              <a:rPr lang="en-US" sz="1800" b="0" dirty="0">
                <a:solidFill>
                  <a:srgbClr val="CCCCCC"/>
                </a:solidFill>
                <a:effectLst/>
                <a:latin typeface="Consolas" panose="020B0609020204030204" pitchFamily="49" charset="0"/>
              </a:rPr>
              <a:t>[</a:t>
            </a:r>
            <a:r>
              <a:rPr lang="en-US" sz="1800" b="0" dirty="0" err="1">
                <a:solidFill>
                  <a:srgbClr val="DCDCAA"/>
                </a:solidFill>
                <a:effectLst/>
                <a:latin typeface="Consolas" panose="020B0609020204030204" pitchFamily="49" charset="0"/>
              </a:rPr>
              <a:t>play_game_automated</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1</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endParaRPr lang="en-US" sz="1800" b="0" dirty="0">
              <a:solidFill>
                <a:srgbClr val="CCCCCC"/>
              </a:solidFill>
              <a:effectLst/>
              <a:latin typeface="Consolas" panose="020B0609020204030204" pitchFamily="49" charset="0"/>
            </a:endParaRPr>
          </a:p>
          <a:p>
            <a:endParaRPr lang="en-US" b="0" dirty="0">
              <a:solidFill>
                <a:srgbClr val="CCCCCC"/>
              </a:solidFill>
              <a:effectLst/>
              <a:latin typeface="Consolas" panose="020B0609020204030204" pitchFamily="49" charset="0"/>
            </a:endParaRPr>
          </a:p>
        </p:txBody>
      </p:sp>
      <p:sp>
        <p:nvSpPr>
          <p:cNvPr id="2" name="Google Shape;310;p121">
            <a:extLst>
              <a:ext uri="{FF2B5EF4-FFF2-40B4-BE49-F238E27FC236}">
                <a16:creationId xmlns:a16="http://schemas.microsoft.com/office/drawing/2014/main" id="{2913EB6F-080C-D8BC-7791-6762078E0D52}"/>
              </a:ext>
            </a:extLst>
          </p:cNvPr>
          <p:cNvSpPr txBox="1"/>
          <p:nvPr/>
        </p:nvSpPr>
        <p:spPr>
          <a:xfrm>
            <a:off x="2091088" y="4333332"/>
            <a:ext cx="7417700" cy="2308284"/>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Arial"/>
                <a:ea typeface="Arial"/>
                <a:cs typeface="Arial"/>
                <a:sym typeface="Arial"/>
              </a:rPr>
              <a:t>So, how often do you think the player wins the car?</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dirty="0"/>
              <a:t>&gt;33%</a:t>
            </a:r>
            <a:endParaRPr lang="en-US" sz="2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&gt;30% but less than 33%</a:t>
            </a:r>
          </a:p>
          <a:p>
            <a:pPr marL="457200" marR="0" lvl="0" indent="-457200" algn="l" rtl="0">
              <a:lnSpc>
                <a:spcPct val="100000"/>
              </a:lnSpc>
              <a:spcBef>
                <a:spcPts val="0"/>
              </a:spcBef>
              <a:spcAft>
                <a:spcPts val="0"/>
              </a:spcAft>
              <a:buClr>
                <a:srgbClr val="000000"/>
              </a:buClr>
              <a:buSzPts val="2400"/>
              <a:buFont typeface="Arial"/>
              <a:buAutoNum type="alphaUcPeriod"/>
            </a:pPr>
            <a:r>
              <a:rPr lang="en-US" sz="2400" dirty="0"/>
              <a:t>&gt;25% but less than 30%</a:t>
            </a: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&gt;20% but less than 2</a:t>
            </a:r>
            <a:r>
              <a:rPr lang="en-US" sz="2400" dirty="0"/>
              <a:t>5%</a:t>
            </a: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&lt;20%</a:t>
            </a:r>
            <a:endParaRPr dirty="0"/>
          </a:p>
        </p:txBody>
      </p:sp>
    </p:spTree>
    <p:extLst>
      <p:ext uri="{BB962C8B-B14F-4D97-AF65-F5344CB8AC3E}">
        <p14:creationId xmlns:p14="http://schemas.microsoft.com/office/powerpoint/2010/main" val="10536813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10"/>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2"/>
              </a:buClr>
              <a:buSzPts val="4000"/>
              <a:buFont typeface="Calibri"/>
              <a:buNone/>
            </a:pPr>
            <a:r>
              <a:rPr lang="en-US" sz="4000" b="1" i="0" u="none" strike="noStrike" cap="none" dirty="0">
                <a:solidFill>
                  <a:schemeClr val="dk2"/>
                </a:solidFill>
                <a:latin typeface="Calibri"/>
                <a:ea typeface="Calibri"/>
                <a:cs typeface="Calibri"/>
                <a:sym typeface="Calibri"/>
              </a:rPr>
              <a:t>What more could we do with this? (some ideas)</a:t>
            </a:r>
            <a:endParaRPr lang="en-US" dirty="0"/>
          </a:p>
        </p:txBody>
      </p:sp>
      <p:sp>
        <p:nvSpPr>
          <p:cNvPr id="224" name="Google Shape;224;p110"/>
          <p:cNvSpPr txBox="1"/>
          <p:nvPr/>
        </p:nvSpPr>
        <p:spPr>
          <a:xfrm>
            <a:off x="609600" y="1154682"/>
            <a:ext cx="10617723" cy="5296221"/>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ct val="117647"/>
              <a:buFont typeface="Arial"/>
              <a:buChar char="•"/>
            </a:pPr>
            <a:r>
              <a:rPr lang="en-US" sz="3200" b="0" i="0" u="none" strike="noStrike" cap="none" dirty="0">
                <a:solidFill>
                  <a:schemeClr val="dk1"/>
                </a:solidFill>
                <a:latin typeface="Open Sans"/>
                <a:ea typeface="Open Sans"/>
                <a:cs typeface="Open Sans"/>
                <a:sym typeface="Open Sans"/>
              </a:rPr>
              <a:t>Get a database of car/appliance prices and use them to use real numbers.  (The fun there is ensuring no overlap in numbers.)</a:t>
            </a:r>
          </a:p>
          <a:p>
            <a:pPr marL="457200" marR="0" lvl="0" indent="-431800" algn="l" rtl="0">
              <a:lnSpc>
                <a:spcPct val="100000"/>
              </a:lnSpc>
              <a:spcBef>
                <a:spcPts val="640"/>
              </a:spcBef>
              <a:spcAft>
                <a:spcPts val="0"/>
              </a:spcAft>
              <a:buClr>
                <a:schemeClr val="dk1"/>
              </a:buClr>
              <a:buSzPct val="117647"/>
              <a:buFont typeface="Arial"/>
              <a:buChar char="•"/>
            </a:pPr>
            <a:r>
              <a:rPr lang="en-US" sz="3200" dirty="0">
                <a:solidFill>
                  <a:schemeClr val="dk1"/>
                </a:solidFill>
                <a:latin typeface="Open Sans"/>
                <a:ea typeface="Open Sans"/>
                <a:cs typeface="Open Sans"/>
                <a:sym typeface="Open Sans"/>
              </a:rPr>
              <a:t>Figure out how much a hint could help a player.  Maybe they can ask once if a number is in the price of any single item – e.g., is 8 in the price of the car?</a:t>
            </a:r>
          </a:p>
          <a:p>
            <a:pPr marL="457200" marR="0" lvl="0" indent="-431800" algn="l" rtl="0">
              <a:lnSpc>
                <a:spcPct val="100000"/>
              </a:lnSpc>
              <a:spcBef>
                <a:spcPts val="640"/>
              </a:spcBef>
              <a:spcAft>
                <a:spcPts val="0"/>
              </a:spcAft>
              <a:buClr>
                <a:schemeClr val="dk1"/>
              </a:buClr>
              <a:buSzPct val="117647"/>
              <a:buFont typeface="Arial"/>
              <a:buChar char="•"/>
            </a:pPr>
            <a:r>
              <a:rPr lang="en-US" sz="3200" dirty="0">
                <a:solidFill>
                  <a:schemeClr val="dk1"/>
                </a:solidFill>
                <a:latin typeface="Open Sans"/>
                <a:ea typeface="Open Sans"/>
                <a:cs typeface="Open Sans"/>
                <a:sym typeface="Open Sans"/>
              </a:rPr>
              <a:t>Keep track of numbers more commonly guessed by human players and bias those common numbers toward lower value prizes</a:t>
            </a:r>
          </a:p>
        </p:txBody>
      </p:sp>
    </p:spTree>
    <p:extLst>
      <p:ext uri="{BB962C8B-B14F-4D97-AF65-F5344CB8AC3E}">
        <p14:creationId xmlns:p14="http://schemas.microsoft.com/office/powerpoint/2010/main" val="2849842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4000"/>
              <a:buFont typeface="Calibri"/>
              <a:buNone/>
            </a:pPr>
            <a:r>
              <a:rPr lang="en-US" dirty="0"/>
              <a:t>Automating Tasks / Python Modules</a:t>
            </a:r>
            <a:endParaRPr dirty="0"/>
          </a:p>
        </p:txBody>
      </p:sp>
    </p:spTree>
    <p:extLst>
      <p:ext uri="{BB962C8B-B14F-4D97-AF65-F5344CB8AC3E}">
        <p14:creationId xmlns:p14="http://schemas.microsoft.com/office/powerpoint/2010/main" val="2391447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93"/>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When should you use Python modules?</a:t>
            </a:r>
            <a:endParaRPr dirty="0"/>
          </a:p>
        </p:txBody>
      </p:sp>
      <p:sp>
        <p:nvSpPr>
          <p:cNvPr id="71" name="Google Shape;71;p93"/>
          <p:cNvSpPr txBox="1">
            <a:spLocks noGrp="1"/>
          </p:cNvSpPr>
          <p:nvPr>
            <p:ph type="body" idx="1"/>
          </p:nvPr>
        </p:nvSpPr>
        <p:spPr>
          <a:xfrm>
            <a:off x="275421" y="1524000"/>
            <a:ext cx="11545677" cy="4602164"/>
          </a:xfrm>
          <a:prstGeom prst="rect">
            <a:avLst/>
          </a:prstGeom>
          <a:noFill/>
          <a:ln>
            <a:noFill/>
          </a:ln>
        </p:spPr>
        <p:txBody>
          <a:bodyPr spcFirstLastPara="1" wrap="square" lIns="91425" tIns="45700" rIns="91425" bIns="45700" anchor="t" anchorCtr="0">
            <a:normAutofit/>
          </a:bodyPr>
          <a:lstStyle/>
          <a:p>
            <a:pPr marL="539750" lvl="0" indent="-514350" algn="l" rtl="0">
              <a:lnSpc>
                <a:spcPct val="100000"/>
              </a:lnSpc>
              <a:spcBef>
                <a:spcPts val="640"/>
              </a:spcBef>
              <a:spcAft>
                <a:spcPts val="0"/>
              </a:spcAft>
              <a:buClr>
                <a:schemeClr val="dk1"/>
              </a:buClr>
              <a:buSzPct val="108108"/>
              <a:buAutoNum type="alphaUcPeriod"/>
            </a:pPr>
            <a:r>
              <a:rPr lang="en-US" sz="2800" dirty="0"/>
              <a:t>When you want to work in a new domain in Python, there’s a module that could help, and you don’t </a:t>
            </a:r>
            <a:r>
              <a:rPr lang="en-US" sz="2800" i="1" dirty="0"/>
              <a:t>know</a:t>
            </a:r>
            <a:r>
              <a:rPr lang="en-US" sz="2800" dirty="0"/>
              <a:t> how to code it yourself</a:t>
            </a:r>
          </a:p>
          <a:p>
            <a:pPr marL="539750" lvl="0" indent="-514350" algn="l" rtl="0">
              <a:lnSpc>
                <a:spcPct val="100000"/>
              </a:lnSpc>
              <a:spcBef>
                <a:spcPts val="640"/>
              </a:spcBef>
              <a:spcAft>
                <a:spcPts val="0"/>
              </a:spcAft>
              <a:buClr>
                <a:schemeClr val="dk1"/>
              </a:buClr>
              <a:buSzPct val="108108"/>
              <a:buAutoNum type="alphaUcPeriod"/>
            </a:pPr>
            <a:r>
              <a:rPr lang="en-US" sz="2800" dirty="0"/>
              <a:t>Whenever you are working in a new domain in Python, there’s a module that could help, and you don’t </a:t>
            </a:r>
            <a:r>
              <a:rPr lang="en-US" sz="2800" i="1" dirty="0"/>
              <a:t>want</a:t>
            </a:r>
            <a:r>
              <a:rPr lang="en-US" sz="2800" dirty="0"/>
              <a:t> to code it yourself</a:t>
            </a:r>
          </a:p>
          <a:p>
            <a:pPr marL="539750" lvl="0" indent="-514350" algn="l" rtl="0">
              <a:lnSpc>
                <a:spcPct val="100000"/>
              </a:lnSpc>
              <a:spcBef>
                <a:spcPts val="640"/>
              </a:spcBef>
              <a:spcAft>
                <a:spcPts val="0"/>
              </a:spcAft>
              <a:buClr>
                <a:schemeClr val="dk1"/>
              </a:buClr>
              <a:buSzPct val="108108"/>
              <a:buAutoNum type="alphaUcPeriod"/>
            </a:pPr>
            <a:r>
              <a:rPr lang="en-US" sz="2800" dirty="0"/>
              <a:t>Whenever you work in a new domain in Python and there’s a module that can help</a:t>
            </a:r>
          </a:p>
          <a:p>
            <a:pPr marL="539750" lvl="0" indent="-514350" algn="l" rtl="0">
              <a:lnSpc>
                <a:spcPct val="100000"/>
              </a:lnSpc>
              <a:spcBef>
                <a:spcPts val="640"/>
              </a:spcBef>
              <a:spcAft>
                <a:spcPts val="0"/>
              </a:spcAft>
              <a:buClr>
                <a:schemeClr val="dk1"/>
              </a:buClr>
              <a:buSzPct val="108108"/>
              <a:buAutoNum type="alphaUcPeriod"/>
            </a:pPr>
            <a:endParaRPr sz="2800" dirty="0"/>
          </a:p>
        </p:txBody>
      </p:sp>
    </p:spTree>
    <p:extLst>
      <p:ext uri="{BB962C8B-B14F-4D97-AF65-F5344CB8AC3E}">
        <p14:creationId xmlns:p14="http://schemas.microsoft.com/office/powerpoint/2010/main" val="3574948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Python Modules</a:t>
            </a:r>
            <a:endParaRPr dirty="0"/>
          </a:p>
        </p:txBody>
      </p:sp>
      <p:sp>
        <p:nvSpPr>
          <p:cNvPr id="2" name="Google Shape;101;p97">
            <a:extLst>
              <a:ext uri="{FF2B5EF4-FFF2-40B4-BE49-F238E27FC236}">
                <a16:creationId xmlns:a16="http://schemas.microsoft.com/office/drawing/2014/main" id="{142304CD-DF9D-4B3E-E2E7-FB8A014907E5}"/>
              </a:ext>
            </a:extLst>
          </p:cNvPr>
          <p:cNvSpPr txBox="1">
            <a:spLocks noGrp="1"/>
          </p:cNvSpPr>
          <p:nvPr>
            <p:ph type="body" idx="1"/>
          </p:nvPr>
        </p:nvSpPr>
        <p:spPr>
          <a:xfrm>
            <a:off x="609600" y="1524000"/>
            <a:ext cx="5023556"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Lots of domains have already pre-created supporting libraries!</a:t>
            </a:r>
          </a:p>
          <a:p>
            <a:pPr marL="457200" lvl="0" indent="-431800" algn="l" rtl="0">
              <a:lnSpc>
                <a:spcPct val="100000"/>
              </a:lnSpc>
              <a:spcBef>
                <a:spcPts val="640"/>
              </a:spcBef>
              <a:spcAft>
                <a:spcPts val="0"/>
              </a:spcAft>
              <a:buClr>
                <a:schemeClr val="dk1"/>
              </a:buClr>
              <a:buSzPts val="3200"/>
              <a:buChar char="•"/>
            </a:pPr>
            <a:r>
              <a:rPr lang="en-US" dirty="0"/>
              <a:t>Better to leverage these existing tools than try to recreate it yourself.</a:t>
            </a:r>
            <a:endParaRPr dirty="0"/>
          </a:p>
        </p:txBody>
      </p:sp>
      <p:pic>
        <p:nvPicPr>
          <p:cNvPr id="3" name="Picture 2">
            <a:extLst>
              <a:ext uri="{FF2B5EF4-FFF2-40B4-BE49-F238E27FC236}">
                <a16:creationId xmlns:a16="http://schemas.microsoft.com/office/drawing/2014/main" id="{66A1D835-3805-C311-4DA4-862588EC4B3C}"/>
              </a:ext>
            </a:extLst>
          </p:cNvPr>
          <p:cNvPicPr>
            <a:picLocks noChangeAspect="1"/>
          </p:cNvPicPr>
          <p:nvPr/>
        </p:nvPicPr>
        <p:blipFill>
          <a:blip r:embed="rId3"/>
          <a:stretch>
            <a:fillRect/>
          </a:stretch>
        </p:blipFill>
        <p:spPr>
          <a:xfrm>
            <a:off x="5669337" y="863619"/>
            <a:ext cx="6297375" cy="5413022"/>
          </a:xfrm>
          <a:prstGeom prst="rect">
            <a:avLst/>
          </a:prstGeom>
        </p:spPr>
      </p:pic>
      <p:sp>
        <p:nvSpPr>
          <p:cNvPr id="4" name="TextBox 3">
            <a:extLst>
              <a:ext uri="{FF2B5EF4-FFF2-40B4-BE49-F238E27FC236}">
                <a16:creationId xmlns:a16="http://schemas.microsoft.com/office/drawing/2014/main" id="{F6A216DE-DE16-FAC0-AB24-EF0B88186BB3}"/>
              </a:ext>
            </a:extLst>
          </p:cNvPr>
          <p:cNvSpPr txBox="1"/>
          <p:nvPr/>
        </p:nvSpPr>
        <p:spPr>
          <a:xfrm>
            <a:off x="5983111" y="6457244"/>
            <a:ext cx="5034845" cy="307777"/>
          </a:xfrm>
          <a:prstGeom prst="rect">
            <a:avLst/>
          </a:prstGeom>
          <a:noFill/>
        </p:spPr>
        <p:txBody>
          <a:bodyPr wrap="square" rtlCol="0">
            <a:spAutoFit/>
          </a:bodyPr>
          <a:lstStyle/>
          <a:p>
            <a:r>
              <a:rPr lang="en-US" dirty="0"/>
              <a:t>datarundown.com – recommended data science packages</a:t>
            </a:r>
          </a:p>
        </p:txBody>
      </p:sp>
    </p:spTree>
    <p:extLst>
      <p:ext uri="{BB962C8B-B14F-4D97-AF65-F5344CB8AC3E}">
        <p14:creationId xmlns:p14="http://schemas.microsoft.com/office/powerpoint/2010/main" val="3785348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Other useful libraries</a:t>
            </a:r>
            <a:endParaRPr dirty="0"/>
          </a:p>
        </p:txBody>
      </p:sp>
      <p:sp>
        <p:nvSpPr>
          <p:cNvPr id="2" name="Google Shape;101;p97">
            <a:extLst>
              <a:ext uri="{FF2B5EF4-FFF2-40B4-BE49-F238E27FC236}">
                <a16:creationId xmlns:a16="http://schemas.microsoft.com/office/drawing/2014/main" id="{142304CD-DF9D-4B3E-E2E7-FB8A014907E5}"/>
              </a:ext>
            </a:extLst>
          </p:cNvPr>
          <p:cNvSpPr txBox="1">
            <a:spLocks noGrp="1"/>
          </p:cNvSpPr>
          <p:nvPr>
            <p:ph type="body" idx="1"/>
          </p:nvPr>
        </p:nvSpPr>
        <p:spPr>
          <a:xfrm>
            <a:off x="609600" y="1241778"/>
            <a:ext cx="10713156" cy="4884386"/>
          </a:xfrm>
          <a:prstGeom prst="rect">
            <a:avLst/>
          </a:prstGeom>
          <a:noFill/>
          <a:ln>
            <a:noFill/>
          </a:ln>
        </p:spPr>
        <p:txBody>
          <a:bodyPr spcFirstLastPara="1" wrap="square" lIns="91425" tIns="45700" rIns="91425" bIns="45700" anchor="t" anchorCtr="0">
            <a:normAutofit lnSpcReduction="10000"/>
          </a:bodyPr>
          <a:lstStyle/>
          <a:p>
            <a:pPr marL="457200" lvl="0" indent="-431800" algn="l" rtl="0">
              <a:lnSpc>
                <a:spcPct val="100000"/>
              </a:lnSpc>
              <a:spcBef>
                <a:spcPts val="640"/>
              </a:spcBef>
              <a:spcAft>
                <a:spcPts val="0"/>
              </a:spcAft>
              <a:buClr>
                <a:schemeClr val="dk1"/>
              </a:buClr>
              <a:buSzPts val="3200"/>
              <a:buChar char="•"/>
            </a:pPr>
            <a:r>
              <a:rPr lang="en-US" dirty="0" err="1"/>
              <a:t>Pygame</a:t>
            </a:r>
            <a:endParaRPr lang="en-US" dirty="0"/>
          </a:p>
          <a:p>
            <a:pPr lvl="1" indent="-431800">
              <a:spcBef>
                <a:spcPts val="640"/>
              </a:spcBef>
              <a:buClr>
                <a:schemeClr val="dk1"/>
              </a:buClr>
              <a:buSzPts val="3200"/>
              <a:buChar char="•"/>
            </a:pPr>
            <a:r>
              <a:rPr lang="en-US" dirty="0"/>
              <a:t>Great way to get up and running with graphical video games like platformers</a:t>
            </a:r>
          </a:p>
          <a:p>
            <a:pPr marL="457200" lvl="0" indent="-431800" algn="l" rtl="0">
              <a:lnSpc>
                <a:spcPct val="100000"/>
              </a:lnSpc>
              <a:spcBef>
                <a:spcPts val="640"/>
              </a:spcBef>
              <a:spcAft>
                <a:spcPts val="0"/>
              </a:spcAft>
              <a:buClr>
                <a:schemeClr val="dk1"/>
              </a:buClr>
              <a:buSzPts val="3200"/>
              <a:buChar char="•"/>
            </a:pPr>
            <a:r>
              <a:rPr lang="en-US" dirty="0"/>
              <a:t>Sci-kit learn</a:t>
            </a:r>
          </a:p>
          <a:p>
            <a:pPr lvl="1" indent="-431800">
              <a:spcBef>
                <a:spcPts val="640"/>
              </a:spcBef>
              <a:buClr>
                <a:schemeClr val="dk1"/>
              </a:buClr>
              <a:buSzPts val="3200"/>
              <a:buChar char="•"/>
            </a:pPr>
            <a:r>
              <a:rPr lang="en-US" dirty="0"/>
              <a:t>Popular machine learning package</a:t>
            </a:r>
          </a:p>
          <a:p>
            <a:pPr lvl="1" indent="-431800">
              <a:spcBef>
                <a:spcPts val="640"/>
              </a:spcBef>
              <a:buClr>
                <a:schemeClr val="dk1"/>
              </a:buClr>
              <a:buSzPts val="3200"/>
              <a:buChar char="•"/>
            </a:pPr>
            <a:r>
              <a:rPr lang="en-US" dirty="0">
                <a:hlinkClick r:id="rId3"/>
              </a:rPr>
              <a:t>https://scikit-learn.org/stable/</a:t>
            </a:r>
            <a:endParaRPr lang="en-US" dirty="0"/>
          </a:p>
          <a:p>
            <a:r>
              <a:rPr lang="en-US" dirty="0"/>
              <a:t>Packages for Application Programming Interfaces (APIs)</a:t>
            </a:r>
          </a:p>
          <a:p>
            <a:pPr lvl="1"/>
            <a:r>
              <a:rPr lang="en-US" dirty="0"/>
              <a:t>Allows for easy interaction with websites like Google, Facebook, LinkedIn, etc.</a:t>
            </a:r>
            <a:endParaRPr dirty="0"/>
          </a:p>
        </p:txBody>
      </p:sp>
    </p:spTree>
    <p:extLst>
      <p:ext uri="{BB962C8B-B14F-4D97-AF65-F5344CB8AC3E}">
        <p14:creationId xmlns:p14="http://schemas.microsoft.com/office/powerpoint/2010/main" val="2937099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Python Modules</a:t>
            </a:r>
            <a:endParaRPr dirty="0"/>
          </a:p>
        </p:txBody>
      </p:sp>
      <p:sp>
        <p:nvSpPr>
          <p:cNvPr id="2" name="Google Shape;101;p97">
            <a:extLst>
              <a:ext uri="{FF2B5EF4-FFF2-40B4-BE49-F238E27FC236}">
                <a16:creationId xmlns:a16="http://schemas.microsoft.com/office/drawing/2014/main" id="{142304CD-DF9D-4B3E-E2E7-FB8A014907E5}"/>
              </a:ext>
            </a:extLst>
          </p:cNvPr>
          <p:cNvSpPr txBox="1">
            <a:spLocks noGrp="1"/>
          </p:cNvSpPr>
          <p:nvPr>
            <p:ph type="body" idx="1"/>
          </p:nvPr>
        </p:nvSpPr>
        <p:spPr>
          <a:xfrm>
            <a:off x="609599" y="1524000"/>
            <a:ext cx="9821333"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Common issue when facing a new problem: “How do I even get started?”</a:t>
            </a:r>
          </a:p>
          <a:p>
            <a:pPr marL="457200" lvl="0" indent="-431800" algn="l" rtl="0">
              <a:lnSpc>
                <a:spcPct val="100000"/>
              </a:lnSpc>
              <a:spcBef>
                <a:spcPts val="640"/>
              </a:spcBef>
              <a:spcAft>
                <a:spcPts val="0"/>
              </a:spcAft>
              <a:buClr>
                <a:schemeClr val="dk1"/>
              </a:buClr>
              <a:buSzPts val="3200"/>
              <a:buChar char="•"/>
            </a:pPr>
            <a:r>
              <a:rPr lang="en-US" dirty="0"/>
              <a:t>Asking Copilot if there are modules to help is often a great starting place</a:t>
            </a:r>
            <a:endParaRPr dirty="0"/>
          </a:p>
        </p:txBody>
      </p:sp>
    </p:spTree>
    <p:extLst>
      <p:ext uri="{BB962C8B-B14F-4D97-AF65-F5344CB8AC3E}">
        <p14:creationId xmlns:p14="http://schemas.microsoft.com/office/powerpoint/2010/main" val="6433665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4000"/>
              <a:buFont typeface="Calibri"/>
              <a:buNone/>
            </a:pPr>
            <a:r>
              <a:rPr lang="en-US" dirty="0"/>
              <a:t>Automating Tasks</a:t>
            </a:r>
            <a:endParaRPr dirty="0"/>
          </a:p>
        </p:txBody>
      </p:sp>
    </p:spTree>
    <p:extLst>
      <p:ext uri="{BB962C8B-B14F-4D97-AF65-F5344CB8AC3E}">
        <p14:creationId xmlns:p14="http://schemas.microsoft.com/office/powerpoint/2010/main" val="2009473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Example problem – word count across Word docs</a:t>
            </a:r>
            <a:endParaRPr dirty="0"/>
          </a:p>
        </p:txBody>
      </p:sp>
      <p:sp>
        <p:nvSpPr>
          <p:cNvPr id="2" name="Google Shape;101;p97">
            <a:extLst>
              <a:ext uri="{FF2B5EF4-FFF2-40B4-BE49-F238E27FC236}">
                <a16:creationId xmlns:a16="http://schemas.microsoft.com/office/drawing/2014/main" id="{142304CD-DF9D-4B3E-E2E7-FB8A014907E5}"/>
              </a:ext>
            </a:extLst>
          </p:cNvPr>
          <p:cNvSpPr txBox="1">
            <a:spLocks noGrp="1"/>
          </p:cNvSpPr>
          <p:nvPr>
            <p:ph type="body" idx="1"/>
          </p:nvPr>
        </p:nvSpPr>
        <p:spPr>
          <a:xfrm>
            <a:off x="609599" y="1524000"/>
            <a:ext cx="9821333"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I have a folder with a bunch of word documents and I want to know how many </a:t>
            </a:r>
            <a:r>
              <a:rPr lang="en-US" i="1" dirty="0"/>
              <a:t>total</a:t>
            </a:r>
            <a:r>
              <a:rPr lang="en-US" dirty="0"/>
              <a:t> words are in the documents</a:t>
            </a:r>
            <a:endParaRPr dirty="0"/>
          </a:p>
        </p:txBody>
      </p:sp>
      <p:pic>
        <p:nvPicPr>
          <p:cNvPr id="4" name="Picture 3">
            <a:extLst>
              <a:ext uri="{FF2B5EF4-FFF2-40B4-BE49-F238E27FC236}">
                <a16:creationId xmlns:a16="http://schemas.microsoft.com/office/drawing/2014/main" id="{7BD90D2C-0CB3-B610-59D5-A0560E42E8A3}"/>
              </a:ext>
            </a:extLst>
          </p:cNvPr>
          <p:cNvPicPr>
            <a:picLocks noChangeAspect="1"/>
          </p:cNvPicPr>
          <p:nvPr/>
        </p:nvPicPr>
        <p:blipFill>
          <a:blip r:embed="rId3"/>
          <a:stretch>
            <a:fillRect/>
          </a:stretch>
        </p:blipFill>
        <p:spPr>
          <a:xfrm>
            <a:off x="1086643" y="3429000"/>
            <a:ext cx="8172116" cy="2046111"/>
          </a:xfrm>
          <a:prstGeom prst="rect">
            <a:avLst/>
          </a:prstGeom>
        </p:spPr>
      </p:pic>
    </p:spTree>
    <p:extLst>
      <p:ext uri="{BB962C8B-B14F-4D97-AF65-F5344CB8AC3E}">
        <p14:creationId xmlns:p14="http://schemas.microsoft.com/office/powerpoint/2010/main" val="29846453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Example problem – word count across Word docs</a:t>
            </a:r>
            <a:endParaRPr dirty="0"/>
          </a:p>
        </p:txBody>
      </p:sp>
      <p:sp>
        <p:nvSpPr>
          <p:cNvPr id="2" name="Google Shape;101;p97">
            <a:extLst>
              <a:ext uri="{FF2B5EF4-FFF2-40B4-BE49-F238E27FC236}">
                <a16:creationId xmlns:a16="http://schemas.microsoft.com/office/drawing/2014/main" id="{142304CD-DF9D-4B3E-E2E7-FB8A014907E5}"/>
              </a:ext>
            </a:extLst>
          </p:cNvPr>
          <p:cNvSpPr txBox="1">
            <a:spLocks noGrp="1"/>
          </p:cNvSpPr>
          <p:nvPr>
            <p:ph type="body" idx="1"/>
          </p:nvPr>
        </p:nvSpPr>
        <p:spPr>
          <a:xfrm>
            <a:off x="609599" y="1524000"/>
            <a:ext cx="9821333"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Can we read the files using the way we read text files earlier in the class?</a:t>
            </a:r>
          </a:p>
          <a:p>
            <a:pPr marL="996950" lvl="1" indent="-514350">
              <a:spcBef>
                <a:spcPts val="640"/>
              </a:spcBef>
              <a:buClr>
                <a:schemeClr val="dk1"/>
              </a:buClr>
              <a:buSzPts val="3200"/>
              <a:buAutoNum type="alphaUcPeriod"/>
            </a:pPr>
            <a:r>
              <a:rPr lang="en-US" dirty="0"/>
              <a:t>Yes </a:t>
            </a:r>
          </a:p>
          <a:p>
            <a:pPr marL="996950" lvl="1" indent="-514350">
              <a:spcBef>
                <a:spcPts val="640"/>
              </a:spcBef>
              <a:buClr>
                <a:schemeClr val="dk1"/>
              </a:buClr>
              <a:buSzPts val="3200"/>
              <a:buAutoNum type="alphaUcPeriod"/>
            </a:pPr>
            <a:r>
              <a:rPr lang="en-US" dirty="0"/>
              <a:t>No</a:t>
            </a:r>
            <a:endParaRPr dirty="0"/>
          </a:p>
        </p:txBody>
      </p:sp>
    </p:spTree>
    <p:extLst>
      <p:ext uri="{BB962C8B-B14F-4D97-AF65-F5344CB8AC3E}">
        <p14:creationId xmlns:p14="http://schemas.microsoft.com/office/powerpoint/2010/main" val="1677370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94"/>
          <p:cNvSpPr txBox="1">
            <a:spLocks noGrp="1"/>
          </p:cNvSpPr>
          <p:nvPr>
            <p:ph type="title"/>
          </p:nvPr>
        </p:nvSpPr>
        <p:spPr>
          <a:xfrm>
            <a:off x="609599" y="57874"/>
            <a:ext cx="11357113" cy="61415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Announcements</a:t>
            </a:r>
            <a:endParaRPr dirty="0"/>
          </a:p>
        </p:txBody>
      </p:sp>
      <p:sp>
        <p:nvSpPr>
          <p:cNvPr id="78" name="Google Shape;78;p94"/>
          <p:cNvSpPr txBox="1">
            <a:spLocks noGrp="1"/>
          </p:cNvSpPr>
          <p:nvPr>
            <p:ph type="body" idx="1"/>
          </p:nvPr>
        </p:nvSpPr>
        <p:spPr>
          <a:xfrm>
            <a:off x="609599" y="762801"/>
            <a:ext cx="11130843" cy="5818621"/>
          </a:xfrm>
          <a:prstGeom prst="rect">
            <a:avLst/>
          </a:prstGeom>
          <a:noFill/>
          <a:ln>
            <a:noFill/>
          </a:ln>
        </p:spPr>
        <p:txBody>
          <a:bodyPr spcFirstLastPara="1" wrap="square" lIns="91425" tIns="45700" rIns="91425" bIns="45700" anchor="t" anchorCtr="0">
            <a:normAutofit fontScale="92500" lnSpcReduction="20000"/>
          </a:bodyPr>
          <a:lstStyle/>
          <a:p>
            <a:pPr marL="457200" lvl="0" indent="-457200" algn="l" rtl="0">
              <a:lnSpc>
                <a:spcPct val="100000"/>
              </a:lnSpc>
              <a:spcBef>
                <a:spcPts val="0"/>
              </a:spcBef>
              <a:spcAft>
                <a:spcPts val="0"/>
              </a:spcAft>
              <a:buClr>
                <a:schemeClr val="dk1"/>
              </a:buClr>
              <a:buSzPct val="108108"/>
              <a:buFont typeface="Arial"/>
              <a:buChar char="•"/>
            </a:pPr>
            <a:r>
              <a:rPr lang="en-US" dirty="0"/>
              <a:t>Grades Posted on canvas (including participation!)</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Please review piazza post and check your grades</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If correction needed, make a private post on piazza</a:t>
            </a:r>
          </a:p>
          <a:p>
            <a:pPr lvl="2" indent="-457200">
              <a:spcBef>
                <a:spcPts val="0"/>
              </a:spcBef>
              <a:buClr>
                <a:schemeClr val="dk1"/>
              </a:buClr>
              <a:buSzPct val="123552"/>
            </a:pPr>
            <a:r>
              <a:rPr lang="en-US" b="1" dirty="0"/>
              <a:t>Need all corrections in piazza by Thursday 12/7</a:t>
            </a:r>
            <a:endParaRPr b="1" dirty="0"/>
          </a:p>
          <a:p>
            <a:pPr marL="457200" lvl="0" indent="-457200" algn="l" rtl="0">
              <a:lnSpc>
                <a:spcPct val="100000"/>
              </a:lnSpc>
              <a:spcBef>
                <a:spcPts val="0"/>
              </a:spcBef>
              <a:spcAft>
                <a:spcPts val="0"/>
              </a:spcAft>
              <a:buSzPct val="108108"/>
              <a:buFont typeface="Arial"/>
              <a:buChar char="•"/>
            </a:pPr>
            <a:r>
              <a:rPr lang="en-US" dirty="0"/>
              <a:t>Project 3 on games!</a:t>
            </a:r>
          </a:p>
          <a:p>
            <a:pPr lvl="1" indent="-457200">
              <a:spcBef>
                <a:spcPts val="0"/>
              </a:spcBef>
              <a:buSzPct val="108108"/>
              <a:buFont typeface="Arial"/>
              <a:buChar char="•"/>
            </a:pPr>
            <a:r>
              <a:rPr lang="en-US" dirty="0"/>
              <a:t>Due Friday</a:t>
            </a:r>
          </a:p>
          <a:p>
            <a:pPr lvl="2" indent="-457200">
              <a:spcBef>
                <a:spcPts val="0"/>
              </a:spcBef>
              <a:buSzPct val="108108"/>
            </a:pPr>
            <a:r>
              <a:rPr lang="en-US" dirty="0"/>
              <a:t>No late deadline, must be on time to be graded</a:t>
            </a:r>
            <a:endParaRPr dirty="0"/>
          </a:p>
          <a:p>
            <a:pPr marL="457200" lvl="0" indent="-457200" algn="l" rtl="0">
              <a:lnSpc>
                <a:spcPct val="100000"/>
              </a:lnSpc>
              <a:spcBef>
                <a:spcPts val="0"/>
              </a:spcBef>
              <a:spcAft>
                <a:spcPts val="0"/>
              </a:spcAft>
              <a:buSzPct val="108108"/>
              <a:buFont typeface="Arial"/>
              <a:buChar char="•"/>
            </a:pPr>
            <a:r>
              <a:rPr lang="en-US" dirty="0"/>
              <a:t>End-of-quarter survey coming soon</a:t>
            </a:r>
          </a:p>
          <a:p>
            <a:pPr lvl="1" indent="-457200">
              <a:spcBef>
                <a:spcPts val="0"/>
              </a:spcBef>
              <a:buSzPct val="108108"/>
              <a:buFont typeface="Arial"/>
              <a:buChar char="•"/>
            </a:pPr>
            <a:r>
              <a:rPr lang="en-US" dirty="0"/>
              <a:t>Must complete SET/CAPEs before completing</a:t>
            </a:r>
          </a:p>
          <a:p>
            <a:pPr lvl="1" indent="-457200">
              <a:spcBef>
                <a:spcPts val="0"/>
              </a:spcBef>
              <a:buSzPct val="108108"/>
              <a:buFont typeface="Arial"/>
              <a:buChar char="•"/>
            </a:pPr>
            <a:r>
              <a:rPr lang="en-US" dirty="0"/>
              <a:t>Worth 2% bonus on your final exam score</a:t>
            </a:r>
          </a:p>
          <a:p>
            <a:pPr marL="457200" lvl="0" indent="-457200" algn="l" rtl="0">
              <a:lnSpc>
                <a:spcPct val="100000"/>
              </a:lnSpc>
              <a:spcBef>
                <a:spcPts val="0"/>
              </a:spcBef>
              <a:spcAft>
                <a:spcPts val="0"/>
              </a:spcAft>
              <a:buSzPct val="108108"/>
              <a:buFont typeface="Arial"/>
              <a:buChar char="•"/>
            </a:pPr>
            <a:r>
              <a:rPr lang="en-US" dirty="0"/>
              <a:t>Final exam in ~1.5 weeks</a:t>
            </a:r>
            <a:endParaRPr dirty="0"/>
          </a:p>
          <a:p>
            <a:pPr marL="914400" lvl="1" indent="-457200" algn="l" rtl="0">
              <a:lnSpc>
                <a:spcPct val="100000"/>
              </a:lnSpc>
              <a:spcBef>
                <a:spcPts val="0"/>
              </a:spcBef>
              <a:spcAft>
                <a:spcPts val="0"/>
              </a:spcAft>
              <a:buSzPct val="108108"/>
              <a:buFont typeface="Arial"/>
              <a:buChar char="•"/>
            </a:pPr>
            <a:r>
              <a:rPr lang="en-US" dirty="0"/>
              <a:t>Will be a multi-part exam with some using Copilot</a:t>
            </a:r>
          </a:p>
          <a:p>
            <a:pPr marL="914400" lvl="1" indent="-457200" algn="l" rtl="0">
              <a:lnSpc>
                <a:spcPct val="100000"/>
              </a:lnSpc>
              <a:spcBef>
                <a:spcPts val="0"/>
              </a:spcBef>
              <a:spcAft>
                <a:spcPts val="0"/>
              </a:spcAft>
              <a:buSzPct val="108108"/>
              <a:buFont typeface="Arial"/>
              <a:buChar char="•"/>
            </a:pPr>
            <a:r>
              <a:rPr lang="en-US" b="1" dirty="0"/>
              <a:t>Must be able to use the lab machines</a:t>
            </a:r>
          </a:p>
          <a:p>
            <a:pPr marL="914400" lvl="1" indent="-457200" algn="l" rtl="0">
              <a:lnSpc>
                <a:spcPct val="100000"/>
              </a:lnSpc>
              <a:spcBef>
                <a:spcPts val="0"/>
              </a:spcBef>
              <a:spcAft>
                <a:spcPts val="0"/>
              </a:spcAft>
              <a:buSzPct val="108108"/>
              <a:buFont typeface="Arial"/>
              <a:buChar char="•"/>
            </a:pPr>
            <a:r>
              <a:rPr lang="en-US" dirty="0"/>
              <a:t>Also be sure you have Copilot setup on your personal machine and that you can sign into GitHub.</a:t>
            </a:r>
          </a:p>
          <a:p>
            <a:pPr indent="-457200">
              <a:spcBef>
                <a:spcPts val="0"/>
              </a:spcBef>
              <a:buSzPct val="108108"/>
            </a:pPr>
            <a:r>
              <a:rPr lang="en-US"/>
              <a:t>Discussion Friday is </a:t>
            </a:r>
            <a:r>
              <a:rPr lang="en-US" dirty="0"/>
              <a:t>a final exam review!</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err="1"/>
              <a:t>ChapterTwo.DocX</a:t>
            </a:r>
            <a:r>
              <a:rPr lang="en-US" dirty="0"/>
              <a:t> – as text..</a:t>
            </a:r>
            <a:endParaRPr dirty="0"/>
          </a:p>
        </p:txBody>
      </p:sp>
      <p:pic>
        <p:nvPicPr>
          <p:cNvPr id="6" name="Picture 5">
            <a:extLst>
              <a:ext uri="{FF2B5EF4-FFF2-40B4-BE49-F238E27FC236}">
                <a16:creationId xmlns:a16="http://schemas.microsoft.com/office/drawing/2014/main" id="{EC332198-1521-41DE-F613-EE3C69ADF48D}"/>
              </a:ext>
            </a:extLst>
          </p:cNvPr>
          <p:cNvPicPr>
            <a:picLocks noChangeAspect="1"/>
          </p:cNvPicPr>
          <p:nvPr/>
        </p:nvPicPr>
        <p:blipFill>
          <a:blip r:embed="rId3"/>
          <a:stretch>
            <a:fillRect/>
          </a:stretch>
        </p:blipFill>
        <p:spPr>
          <a:xfrm>
            <a:off x="349954" y="1075067"/>
            <a:ext cx="9990667" cy="5227511"/>
          </a:xfrm>
          <a:prstGeom prst="rect">
            <a:avLst/>
          </a:prstGeom>
        </p:spPr>
      </p:pic>
    </p:spTree>
    <p:extLst>
      <p:ext uri="{BB962C8B-B14F-4D97-AF65-F5344CB8AC3E}">
        <p14:creationId xmlns:p14="http://schemas.microsoft.com/office/powerpoint/2010/main" val="1403403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What’s really in ChapterTwo.docx?</a:t>
            </a:r>
            <a:endParaRPr dirty="0"/>
          </a:p>
        </p:txBody>
      </p:sp>
      <p:pic>
        <p:nvPicPr>
          <p:cNvPr id="3" name="Picture 2">
            <a:extLst>
              <a:ext uri="{FF2B5EF4-FFF2-40B4-BE49-F238E27FC236}">
                <a16:creationId xmlns:a16="http://schemas.microsoft.com/office/drawing/2014/main" id="{02A5A8ED-2D25-5D50-A608-CA96FEA1DC99}"/>
              </a:ext>
            </a:extLst>
          </p:cNvPr>
          <p:cNvPicPr>
            <a:picLocks noChangeAspect="1"/>
          </p:cNvPicPr>
          <p:nvPr/>
        </p:nvPicPr>
        <p:blipFill>
          <a:blip r:embed="rId3"/>
          <a:stretch>
            <a:fillRect/>
          </a:stretch>
        </p:blipFill>
        <p:spPr>
          <a:xfrm>
            <a:off x="2099732" y="1221636"/>
            <a:ext cx="9990667" cy="5372782"/>
          </a:xfrm>
          <a:prstGeom prst="rect">
            <a:avLst/>
          </a:prstGeom>
        </p:spPr>
      </p:pic>
    </p:spTree>
    <p:extLst>
      <p:ext uri="{BB962C8B-B14F-4D97-AF65-F5344CB8AC3E}">
        <p14:creationId xmlns:p14="http://schemas.microsoft.com/office/powerpoint/2010/main" val="3570712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Let’s ask Copilot</a:t>
            </a:r>
            <a:endParaRPr dirty="0"/>
          </a:p>
        </p:txBody>
      </p:sp>
      <p:pic>
        <p:nvPicPr>
          <p:cNvPr id="6" name="Picture 5">
            <a:extLst>
              <a:ext uri="{FF2B5EF4-FFF2-40B4-BE49-F238E27FC236}">
                <a16:creationId xmlns:a16="http://schemas.microsoft.com/office/drawing/2014/main" id="{F41CD984-8B90-51A7-1C1C-F604C3091FED}"/>
              </a:ext>
            </a:extLst>
          </p:cNvPr>
          <p:cNvPicPr>
            <a:picLocks noChangeAspect="1"/>
          </p:cNvPicPr>
          <p:nvPr/>
        </p:nvPicPr>
        <p:blipFill>
          <a:blip r:embed="rId3"/>
          <a:stretch>
            <a:fillRect/>
          </a:stretch>
        </p:blipFill>
        <p:spPr>
          <a:xfrm>
            <a:off x="132518" y="1046223"/>
            <a:ext cx="11926964" cy="5753903"/>
          </a:xfrm>
          <a:prstGeom prst="rect">
            <a:avLst/>
          </a:prstGeom>
        </p:spPr>
      </p:pic>
    </p:spTree>
    <p:extLst>
      <p:ext uri="{BB962C8B-B14F-4D97-AF65-F5344CB8AC3E}">
        <p14:creationId xmlns:p14="http://schemas.microsoft.com/office/powerpoint/2010/main" val="41434787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Let’s ask Copilot (continued)</a:t>
            </a:r>
            <a:endParaRPr dirty="0"/>
          </a:p>
        </p:txBody>
      </p:sp>
      <p:pic>
        <p:nvPicPr>
          <p:cNvPr id="5" name="Picture 4">
            <a:extLst>
              <a:ext uri="{FF2B5EF4-FFF2-40B4-BE49-F238E27FC236}">
                <a16:creationId xmlns:a16="http://schemas.microsoft.com/office/drawing/2014/main" id="{A58B99F0-13F5-51B4-9DFF-89D128868C23}"/>
              </a:ext>
            </a:extLst>
          </p:cNvPr>
          <p:cNvPicPr>
            <a:picLocks noChangeAspect="1"/>
          </p:cNvPicPr>
          <p:nvPr/>
        </p:nvPicPr>
        <p:blipFill>
          <a:blip r:embed="rId3"/>
          <a:stretch>
            <a:fillRect/>
          </a:stretch>
        </p:blipFill>
        <p:spPr>
          <a:xfrm>
            <a:off x="0" y="986084"/>
            <a:ext cx="12192000" cy="4885831"/>
          </a:xfrm>
          <a:prstGeom prst="rect">
            <a:avLst/>
          </a:prstGeom>
        </p:spPr>
      </p:pic>
    </p:spTree>
    <p:extLst>
      <p:ext uri="{BB962C8B-B14F-4D97-AF65-F5344CB8AC3E}">
        <p14:creationId xmlns:p14="http://schemas.microsoft.com/office/powerpoint/2010/main" val="1144018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6" name="Picture 5">
            <a:extLst>
              <a:ext uri="{FF2B5EF4-FFF2-40B4-BE49-F238E27FC236}">
                <a16:creationId xmlns:a16="http://schemas.microsoft.com/office/drawing/2014/main" id="{61FBDF8B-212C-29ED-2AAE-A4C750603F3E}"/>
              </a:ext>
            </a:extLst>
          </p:cNvPr>
          <p:cNvPicPr>
            <a:picLocks noChangeAspect="1"/>
          </p:cNvPicPr>
          <p:nvPr/>
        </p:nvPicPr>
        <p:blipFill>
          <a:blip r:embed="rId3"/>
          <a:stretch>
            <a:fillRect/>
          </a:stretch>
        </p:blipFill>
        <p:spPr>
          <a:xfrm>
            <a:off x="0" y="153531"/>
            <a:ext cx="12192000" cy="5986491"/>
          </a:xfrm>
          <a:prstGeom prst="rect">
            <a:avLst/>
          </a:prstGeom>
        </p:spPr>
      </p:pic>
    </p:spTree>
    <p:extLst>
      <p:ext uri="{BB962C8B-B14F-4D97-AF65-F5344CB8AC3E}">
        <p14:creationId xmlns:p14="http://schemas.microsoft.com/office/powerpoint/2010/main" val="33719238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 name="Picture 2">
            <a:extLst>
              <a:ext uri="{FF2B5EF4-FFF2-40B4-BE49-F238E27FC236}">
                <a16:creationId xmlns:a16="http://schemas.microsoft.com/office/drawing/2014/main" id="{CA3FC5CE-A447-A4E8-D141-521DC7F4E280}"/>
              </a:ext>
            </a:extLst>
          </p:cNvPr>
          <p:cNvPicPr>
            <a:picLocks noChangeAspect="1"/>
          </p:cNvPicPr>
          <p:nvPr/>
        </p:nvPicPr>
        <p:blipFill>
          <a:blip r:embed="rId3"/>
          <a:stretch>
            <a:fillRect/>
          </a:stretch>
        </p:blipFill>
        <p:spPr>
          <a:xfrm>
            <a:off x="0" y="3691505"/>
            <a:ext cx="12192000" cy="2184324"/>
          </a:xfrm>
          <a:prstGeom prst="rect">
            <a:avLst/>
          </a:prstGeom>
        </p:spPr>
      </p:pic>
      <p:pic>
        <p:nvPicPr>
          <p:cNvPr id="4" name="Picture 3">
            <a:extLst>
              <a:ext uri="{FF2B5EF4-FFF2-40B4-BE49-F238E27FC236}">
                <a16:creationId xmlns:a16="http://schemas.microsoft.com/office/drawing/2014/main" id="{4911C2D8-4EA1-EA40-DF2C-07E02277B5FA}"/>
              </a:ext>
            </a:extLst>
          </p:cNvPr>
          <p:cNvPicPr>
            <a:picLocks noChangeAspect="1"/>
          </p:cNvPicPr>
          <p:nvPr/>
        </p:nvPicPr>
        <p:blipFill rotWithShape="1">
          <a:blip r:embed="rId4"/>
          <a:srcRect t="39298"/>
          <a:stretch/>
        </p:blipFill>
        <p:spPr>
          <a:xfrm>
            <a:off x="0" y="57616"/>
            <a:ext cx="12192000" cy="3633889"/>
          </a:xfrm>
          <a:prstGeom prst="rect">
            <a:avLst/>
          </a:prstGeom>
        </p:spPr>
      </p:pic>
    </p:spTree>
    <p:extLst>
      <p:ext uri="{BB962C8B-B14F-4D97-AF65-F5344CB8AC3E}">
        <p14:creationId xmlns:p14="http://schemas.microsoft.com/office/powerpoint/2010/main" val="7873353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Let’s test the function!</a:t>
            </a:r>
            <a:endParaRPr dirty="0"/>
          </a:p>
        </p:txBody>
      </p:sp>
      <p:sp>
        <p:nvSpPr>
          <p:cNvPr id="3" name="TextBox 2">
            <a:extLst>
              <a:ext uri="{FF2B5EF4-FFF2-40B4-BE49-F238E27FC236}">
                <a16:creationId xmlns:a16="http://schemas.microsoft.com/office/drawing/2014/main" id="{866BA809-483F-C22E-A6A8-C13540DC2CDF}"/>
              </a:ext>
            </a:extLst>
          </p:cNvPr>
          <p:cNvSpPr txBox="1"/>
          <p:nvPr/>
        </p:nvSpPr>
        <p:spPr>
          <a:xfrm>
            <a:off x="609599" y="1353274"/>
            <a:ext cx="7157157" cy="3139321"/>
          </a:xfrm>
          <a:prstGeom prst="rect">
            <a:avLst/>
          </a:prstGeom>
          <a:solidFill>
            <a:srgbClr val="1F1F1F"/>
          </a:solidFill>
        </p:spPr>
        <p:txBody>
          <a:bodyPr wrap="square">
            <a:spAutoFit/>
          </a:bodyPr>
          <a:lstStyle/>
          <a:p>
            <a:r>
              <a:rPr lang="en-US" sz="1800" b="0" dirty="0">
                <a:solidFill>
                  <a:srgbClr val="C586C0"/>
                </a:solidFill>
                <a:effectLst/>
                <a:latin typeface="Consolas" panose="020B0609020204030204" pitchFamily="49" charset="0"/>
              </a:rPr>
              <a:t>from</a:t>
            </a:r>
            <a:r>
              <a:rPr lang="en-US" sz="1800" b="0" dirty="0">
                <a:solidFill>
                  <a:srgbClr val="CCCCCC"/>
                </a:solidFill>
                <a:effectLst/>
                <a:latin typeface="Consolas" panose="020B0609020204030204" pitchFamily="49" charset="0"/>
              </a:rPr>
              <a:t> </a:t>
            </a:r>
            <a:r>
              <a:rPr lang="en-US" sz="1800" b="0" dirty="0">
                <a:solidFill>
                  <a:srgbClr val="4EC9B0"/>
                </a:solidFill>
                <a:effectLst/>
                <a:latin typeface="Consolas" panose="020B0609020204030204" pitchFamily="49" charset="0"/>
              </a:rPr>
              <a:t>docx</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import</a:t>
            </a:r>
            <a:r>
              <a:rPr lang="en-US" sz="1800" b="0" dirty="0">
                <a:solidFill>
                  <a:srgbClr val="CCCCCC"/>
                </a:solidFill>
                <a:effectLst/>
                <a:latin typeface="Consolas" panose="020B0609020204030204" pitchFamily="49" charset="0"/>
              </a:rPr>
              <a:t> </a:t>
            </a:r>
            <a:r>
              <a:rPr lang="en-US" sz="1800" b="0" dirty="0">
                <a:solidFill>
                  <a:srgbClr val="DCDCAA"/>
                </a:solidFill>
                <a:effectLst/>
                <a:latin typeface="Consolas" panose="020B0609020204030204" pitchFamily="49" charset="0"/>
              </a:rPr>
              <a:t>Document</a:t>
            </a:r>
            <a:endParaRPr lang="en-US" sz="1800" b="0" dirty="0">
              <a:solidFill>
                <a:srgbClr val="CCCCCC"/>
              </a:solidFill>
              <a:effectLst/>
              <a:latin typeface="Consolas" panose="020B0609020204030204" pitchFamily="49" charset="0"/>
            </a:endParaRPr>
          </a:p>
          <a:p>
            <a:br>
              <a:rPr lang="en-US" sz="1800" b="0" dirty="0">
                <a:solidFill>
                  <a:srgbClr val="CCCCCC"/>
                </a:solidFill>
                <a:effectLst/>
                <a:latin typeface="Consolas" panose="020B0609020204030204" pitchFamily="49" charset="0"/>
              </a:rPr>
            </a:br>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count_words_in_docx</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file_path</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doc</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DCDCAA"/>
                </a:solidFill>
                <a:effectLst/>
                <a:latin typeface="Consolas" panose="020B0609020204030204" pitchFamily="49" charset="0"/>
              </a:rPr>
              <a:t>Document</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file_path</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for</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para</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in</a:t>
            </a:r>
            <a:r>
              <a:rPr lang="en-US" sz="1800" b="0" dirty="0">
                <a:solidFill>
                  <a:srgbClr val="CCCCCC"/>
                </a:solidFill>
                <a:effectLst/>
                <a:latin typeface="Consolas" panose="020B0609020204030204" pitchFamily="49" charset="0"/>
              </a:rPr>
              <a:t> </a:t>
            </a:r>
            <a:r>
              <a:rPr lang="en-US" sz="1800" b="0" dirty="0" err="1">
                <a:solidFill>
                  <a:srgbClr val="9CDCFE"/>
                </a:solidFill>
                <a:effectLst/>
                <a:latin typeface="Consolas" panose="020B0609020204030204" pitchFamily="49" charset="0"/>
              </a:rPr>
              <a:t>doc</a:t>
            </a:r>
            <a:r>
              <a:rPr lang="en-US" sz="1800" b="0" dirty="0" err="1">
                <a:solidFill>
                  <a:srgbClr val="CCCCCC"/>
                </a:solidFill>
                <a:effectLst/>
                <a:latin typeface="Consolas" panose="020B0609020204030204" pitchFamily="49" charset="0"/>
              </a:rPr>
              <a:t>.paragraphs</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len</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para</a:t>
            </a:r>
            <a:r>
              <a:rPr lang="en-US" sz="1800" b="0" dirty="0" err="1">
                <a:solidFill>
                  <a:srgbClr val="CCCCCC"/>
                </a:solidFill>
                <a:effectLst/>
                <a:latin typeface="Consolas" panose="020B0609020204030204" pitchFamily="49" charset="0"/>
              </a:rPr>
              <a:t>.text.split</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endParaRPr lang="en-US" sz="1800" b="0" dirty="0">
              <a:solidFill>
                <a:srgbClr val="CCCCCC"/>
              </a:solidFill>
              <a:effectLst/>
              <a:latin typeface="Consolas" panose="020B0609020204030204" pitchFamily="49" charset="0"/>
            </a:endParaRPr>
          </a:p>
          <a:p>
            <a:br>
              <a:rPr lang="en-US" sz="1800" b="0" dirty="0">
                <a:solidFill>
                  <a:srgbClr val="CCCCCC"/>
                </a:solidFill>
                <a:effectLst/>
                <a:latin typeface="Consolas" panose="020B0609020204030204" pitchFamily="49" charset="0"/>
              </a:rPr>
            </a:br>
            <a:r>
              <a:rPr lang="en-US" sz="1800" b="0" dirty="0" err="1">
                <a:solidFill>
                  <a:srgbClr val="9CDCFE"/>
                </a:solidFill>
                <a:effectLst/>
                <a:latin typeface="Consolas" panose="020B0609020204030204" pitchFamily="49" charset="0"/>
              </a:rPr>
              <a:t>word_count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count_words_in_docx</a:t>
            </a:r>
            <a:r>
              <a:rPr lang="en-US" sz="1800" b="0" dirty="0">
                <a:solidFill>
                  <a:srgbClr val="CCCCCC"/>
                </a:solidFill>
                <a:effectLst/>
                <a:latin typeface="Consolas" panose="020B0609020204030204" pitchFamily="49" charset="0"/>
              </a:rPr>
              <a:t>(</a:t>
            </a:r>
            <a:r>
              <a:rPr lang="en-US" sz="1800" b="0" dirty="0">
                <a:solidFill>
                  <a:srgbClr val="CE9178"/>
                </a:solidFill>
                <a:effectLst/>
                <a:latin typeface="Consolas" panose="020B0609020204030204" pitchFamily="49" charset="0"/>
              </a:rPr>
              <a:t>'ChapterTwo.docx'</a:t>
            </a:r>
            <a:r>
              <a:rPr lang="en-US" sz="1800" b="0" dirty="0">
                <a:solidFill>
                  <a:srgbClr val="CCCCCC"/>
                </a:solidFill>
                <a:effectLst/>
                <a:latin typeface="Consolas" panose="020B0609020204030204" pitchFamily="49" charset="0"/>
              </a:rPr>
              <a:t>)</a:t>
            </a:r>
          </a:p>
          <a:p>
            <a:r>
              <a:rPr lang="en-US" sz="1800" b="0" dirty="0">
                <a:solidFill>
                  <a:srgbClr val="DCDCAA"/>
                </a:solidFill>
                <a:effectLst/>
                <a:latin typeface="Consolas" panose="020B0609020204030204" pitchFamily="49" charset="0"/>
              </a:rPr>
              <a:t>print</a:t>
            </a:r>
            <a:r>
              <a:rPr lang="en-US" sz="1800" b="0" dirty="0">
                <a:solidFill>
                  <a:srgbClr val="CCCCCC"/>
                </a:solidFill>
                <a:effectLst/>
                <a:latin typeface="Consolas" panose="020B0609020204030204" pitchFamily="49" charset="0"/>
              </a:rPr>
              <a:t>(</a:t>
            </a:r>
            <a:r>
              <a:rPr lang="en-US" sz="1800" b="0" dirty="0" err="1">
                <a:solidFill>
                  <a:srgbClr val="569CD6"/>
                </a:solidFill>
                <a:effectLst/>
                <a:latin typeface="Consolas" panose="020B0609020204030204" pitchFamily="49" charset="0"/>
              </a:rPr>
              <a:t>f</a:t>
            </a:r>
            <a:r>
              <a:rPr lang="en-US" sz="1800" b="0" dirty="0" err="1">
                <a:solidFill>
                  <a:srgbClr val="CE9178"/>
                </a:solidFill>
                <a:effectLst/>
                <a:latin typeface="Consolas" panose="020B0609020204030204" pitchFamily="49" charset="0"/>
              </a:rPr>
              <a:t>'The</a:t>
            </a:r>
            <a:r>
              <a:rPr lang="en-US" sz="1800" b="0" dirty="0">
                <a:solidFill>
                  <a:srgbClr val="CE9178"/>
                </a:solidFill>
                <a:effectLst/>
                <a:latin typeface="Consolas" panose="020B0609020204030204" pitchFamily="49" charset="0"/>
              </a:rPr>
              <a:t> document contains </a:t>
            </a:r>
            <a:r>
              <a:rPr lang="en-US" sz="1800" b="0" dirty="0">
                <a:solidFill>
                  <a:srgbClr val="569CD6"/>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word_count</a:t>
            </a:r>
            <a:r>
              <a:rPr lang="en-US" sz="1800" b="0" dirty="0">
                <a:solidFill>
                  <a:srgbClr val="569CD6"/>
                </a:solidFill>
                <a:effectLst/>
                <a:latin typeface="Consolas" panose="020B0609020204030204" pitchFamily="49" charset="0"/>
              </a:rPr>
              <a:t>}</a:t>
            </a:r>
            <a:r>
              <a:rPr lang="en-US" sz="1800" b="0" dirty="0">
                <a:solidFill>
                  <a:srgbClr val="CE9178"/>
                </a:solidFill>
                <a:effectLst/>
                <a:latin typeface="Consolas" panose="020B0609020204030204" pitchFamily="49" charset="0"/>
              </a:rPr>
              <a:t> words.'</a:t>
            </a:r>
            <a:r>
              <a:rPr lang="en-US" sz="18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13523245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7436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Write the function below in groups</a:t>
            </a:r>
            <a:endParaRPr dirty="0"/>
          </a:p>
        </p:txBody>
      </p:sp>
      <p:sp>
        <p:nvSpPr>
          <p:cNvPr id="3" name="TextBox 2">
            <a:extLst>
              <a:ext uri="{FF2B5EF4-FFF2-40B4-BE49-F238E27FC236}">
                <a16:creationId xmlns:a16="http://schemas.microsoft.com/office/drawing/2014/main" id="{866BA809-483F-C22E-A6A8-C13540DC2CDF}"/>
              </a:ext>
            </a:extLst>
          </p:cNvPr>
          <p:cNvSpPr txBox="1"/>
          <p:nvPr/>
        </p:nvSpPr>
        <p:spPr>
          <a:xfrm>
            <a:off x="609599" y="801511"/>
            <a:ext cx="7157157" cy="3139321"/>
          </a:xfrm>
          <a:prstGeom prst="rect">
            <a:avLst/>
          </a:prstGeom>
          <a:solidFill>
            <a:srgbClr val="1F1F1F"/>
          </a:solidFill>
        </p:spPr>
        <p:txBody>
          <a:bodyPr wrap="square">
            <a:spAutoFit/>
          </a:bodyPr>
          <a:lstStyle/>
          <a:p>
            <a:r>
              <a:rPr lang="en-US" sz="1800" b="0" dirty="0">
                <a:solidFill>
                  <a:srgbClr val="C586C0"/>
                </a:solidFill>
                <a:effectLst/>
                <a:latin typeface="Consolas" panose="020B0609020204030204" pitchFamily="49" charset="0"/>
              </a:rPr>
              <a:t>from</a:t>
            </a:r>
            <a:r>
              <a:rPr lang="en-US" sz="1800" b="0" dirty="0">
                <a:solidFill>
                  <a:srgbClr val="CCCCCC"/>
                </a:solidFill>
                <a:effectLst/>
                <a:latin typeface="Consolas" panose="020B0609020204030204" pitchFamily="49" charset="0"/>
              </a:rPr>
              <a:t> </a:t>
            </a:r>
            <a:r>
              <a:rPr lang="en-US" sz="1800" b="0" dirty="0">
                <a:solidFill>
                  <a:srgbClr val="4EC9B0"/>
                </a:solidFill>
                <a:effectLst/>
                <a:latin typeface="Consolas" panose="020B0609020204030204" pitchFamily="49" charset="0"/>
              </a:rPr>
              <a:t>docx</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import</a:t>
            </a:r>
            <a:r>
              <a:rPr lang="en-US" sz="1800" b="0" dirty="0">
                <a:solidFill>
                  <a:srgbClr val="CCCCCC"/>
                </a:solidFill>
                <a:effectLst/>
                <a:latin typeface="Consolas" panose="020B0609020204030204" pitchFamily="49" charset="0"/>
              </a:rPr>
              <a:t> </a:t>
            </a:r>
            <a:r>
              <a:rPr lang="en-US" sz="1800" b="0" dirty="0">
                <a:solidFill>
                  <a:srgbClr val="DCDCAA"/>
                </a:solidFill>
                <a:effectLst/>
                <a:latin typeface="Consolas" panose="020B0609020204030204" pitchFamily="49" charset="0"/>
              </a:rPr>
              <a:t>Document</a:t>
            </a:r>
            <a:endParaRPr lang="en-US" sz="1800" b="0" dirty="0">
              <a:solidFill>
                <a:srgbClr val="CCCCCC"/>
              </a:solidFill>
              <a:effectLst/>
              <a:latin typeface="Consolas" panose="020B0609020204030204" pitchFamily="49" charset="0"/>
            </a:endParaRPr>
          </a:p>
          <a:p>
            <a:br>
              <a:rPr lang="en-US" sz="1800" b="0" dirty="0">
                <a:solidFill>
                  <a:srgbClr val="CCCCCC"/>
                </a:solidFill>
                <a:effectLst/>
                <a:latin typeface="Consolas" panose="020B0609020204030204" pitchFamily="49" charset="0"/>
              </a:rPr>
            </a:br>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count_words_in_docx</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file_path</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doc</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DCDCAA"/>
                </a:solidFill>
                <a:effectLst/>
                <a:latin typeface="Consolas" panose="020B0609020204030204" pitchFamily="49" charset="0"/>
              </a:rPr>
              <a:t>Document</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file_path</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for</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para</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in</a:t>
            </a:r>
            <a:r>
              <a:rPr lang="en-US" sz="1800" b="0" dirty="0">
                <a:solidFill>
                  <a:srgbClr val="CCCCCC"/>
                </a:solidFill>
                <a:effectLst/>
                <a:latin typeface="Consolas" panose="020B0609020204030204" pitchFamily="49" charset="0"/>
              </a:rPr>
              <a:t> </a:t>
            </a:r>
            <a:r>
              <a:rPr lang="en-US" sz="1800" b="0" dirty="0" err="1">
                <a:solidFill>
                  <a:srgbClr val="9CDCFE"/>
                </a:solidFill>
                <a:effectLst/>
                <a:latin typeface="Consolas" panose="020B0609020204030204" pitchFamily="49" charset="0"/>
              </a:rPr>
              <a:t>doc</a:t>
            </a:r>
            <a:r>
              <a:rPr lang="en-US" sz="1800" b="0" dirty="0" err="1">
                <a:solidFill>
                  <a:srgbClr val="CCCCCC"/>
                </a:solidFill>
                <a:effectLst/>
                <a:latin typeface="Consolas" panose="020B0609020204030204" pitchFamily="49" charset="0"/>
              </a:rPr>
              <a:t>.paragraphs</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len</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para</a:t>
            </a:r>
            <a:r>
              <a:rPr lang="en-US" sz="1800" b="0" dirty="0" err="1">
                <a:solidFill>
                  <a:srgbClr val="CCCCCC"/>
                </a:solidFill>
                <a:effectLst/>
                <a:latin typeface="Consolas" panose="020B0609020204030204" pitchFamily="49" charset="0"/>
              </a:rPr>
              <a:t>.text.split</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count</a:t>
            </a:r>
            <a:endParaRPr lang="en-US" sz="1800" b="0" dirty="0">
              <a:solidFill>
                <a:srgbClr val="CCCCCC"/>
              </a:solidFill>
              <a:effectLst/>
              <a:latin typeface="Consolas" panose="020B0609020204030204" pitchFamily="49" charset="0"/>
            </a:endParaRPr>
          </a:p>
          <a:p>
            <a:br>
              <a:rPr lang="en-US" sz="1800" b="0" dirty="0">
                <a:solidFill>
                  <a:srgbClr val="CCCCCC"/>
                </a:solidFill>
                <a:effectLst/>
                <a:latin typeface="Consolas" panose="020B0609020204030204" pitchFamily="49" charset="0"/>
              </a:rPr>
            </a:br>
            <a:r>
              <a:rPr lang="en-US" sz="1800" b="0" dirty="0" err="1">
                <a:solidFill>
                  <a:srgbClr val="9CDCFE"/>
                </a:solidFill>
                <a:effectLst/>
                <a:latin typeface="Consolas" panose="020B0609020204030204" pitchFamily="49" charset="0"/>
              </a:rPr>
              <a:t>word_count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count_words_in_docx</a:t>
            </a:r>
            <a:r>
              <a:rPr lang="en-US" sz="1800" b="0" dirty="0">
                <a:solidFill>
                  <a:srgbClr val="CCCCCC"/>
                </a:solidFill>
                <a:effectLst/>
                <a:latin typeface="Consolas" panose="020B0609020204030204" pitchFamily="49" charset="0"/>
              </a:rPr>
              <a:t>(</a:t>
            </a:r>
            <a:r>
              <a:rPr lang="en-US" sz="1800" b="0" dirty="0">
                <a:solidFill>
                  <a:srgbClr val="CE9178"/>
                </a:solidFill>
                <a:effectLst/>
                <a:latin typeface="Consolas" panose="020B0609020204030204" pitchFamily="49" charset="0"/>
              </a:rPr>
              <a:t>'ChapterTwo.docx'</a:t>
            </a:r>
            <a:r>
              <a:rPr lang="en-US" sz="1800" b="0" dirty="0">
                <a:solidFill>
                  <a:srgbClr val="CCCCCC"/>
                </a:solidFill>
                <a:effectLst/>
                <a:latin typeface="Consolas" panose="020B0609020204030204" pitchFamily="49" charset="0"/>
              </a:rPr>
              <a:t>)</a:t>
            </a:r>
          </a:p>
          <a:p>
            <a:r>
              <a:rPr lang="en-US" sz="1800" b="0" dirty="0">
                <a:solidFill>
                  <a:srgbClr val="DCDCAA"/>
                </a:solidFill>
                <a:effectLst/>
                <a:latin typeface="Consolas" panose="020B0609020204030204" pitchFamily="49" charset="0"/>
              </a:rPr>
              <a:t>print</a:t>
            </a:r>
            <a:r>
              <a:rPr lang="en-US" sz="1800" b="0" dirty="0">
                <a:solidFill>
                  <a:srgbClr val="CCCCCC"/>
                </a:solidFill>
                <a:effectLst/>
                <a:latin typeface="Consolas" panose="020B0609020204030204" pitchFamily="49" charset="0"/>
              </a:rPr>
              <a:t>(</a:t>
            </a:r>
            <a:r>
              <a:rPr lang="en-US" sz="1800" b="0" dirty="0" err="1">
                <a:solidFill>
                  <a:srgbClr val="569CD6"/>
                </a:solidFill>
                <a:effectLst/>
                <a:latin typeface="Consolas" panose="020B0609020204030204" pitchFamily="49" charset="0"/>
              </a:rPr>
              <a:t>f</a:t>
            </a:r>
            <a:r>
              <a:rPr lang="en-US" sz="1800" b="0" dirty="0" err="1">
                <a:solidFill>
                  <a:srgbClr val="CE9178"/>
                </a:solidFill>
                <a:effectLst/>
                <a:latin typeface="Consolas" panose="020B0609020204030204" pitchFamily="49" charset="0"/>
              </a:rPr>
              <a:t>'The</a:t>
            </a:r>
            <a:r>
              <a:rPr lang="en-US" sz="1800" b="0" dirty="0">
                <a:solidFill>
                  <a:srgbClr val="CE9178"/>
                </a:solidFill>
                <a:effectLst/>
                <a:latin typeface="Consolas" panose="020B0609020204030204" pitchFamily="49" charset="0"/>
              </a:rPr>
              <a:t> document contains </a:t>
            </a:r>
            <a:r>
              <a:rPr lang="en-US" sz="1800" b="0" dirty="0">
                <a:solidFill>
                  <a:srgbClr val="569CD6"/>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word_count</a:t>
            </a:r>
            <a:r>
              <a:rPr lang="en-US" sz="1800" b="0" dirty="0">
                <a:solidFill>
                  <a:srgbClr val="569CD6"/>
                </a:solidFill>
                <a:effectLst/>
                <a:latin typeface="Consolas" panose="020B0609020204030204" pitchFamily="49" charset="0"/>
              </a:rPr>
              <a:t>}</a:t>
            </a:r>
            <a:r>
              <a:rPr lang="en-US" sz="1800" b="0" dirty="0">
                <a:solidFill>
                  <a:srgbClr val="CE9178"/>
                </a:solidFill>
                <a:effectLst/>
                <a:latin typeface="Consolas" panose="020B0609020204030204" pitchFamily="49" charset="0"/>
              </a:rPr>
              <a:t> words.'</a:t>
            </a:r>
            <a:r>
              <a:rPr lang="en-US" sz="1800" b="0" dirty="0">
                <a:solidFill>
                  <a:srgbClr val="CCCCCC"/>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19C23EF-6640-86FF-652B-0F9BDF8D075D}"/>
              </a:ext>
            </a:extLst>
          </p:cNvPr>
          <p:cNvSpPr txBox="1"/>
          <p:nvPr/>
        </p:nvSpPr>
        <p:spPr>
          <a:xfrm>
            <a:off x="609599" y="4147178"/>
            <a:ext cx="7157156" cy="2031325"/>
          </a:xfrm>
          <a:prstGeom prst="rect">
            <a:avLst/>
          </a:prstGeom>
          <a:solidFill>
            <a:srgbClr val="1F1F1F"/>
          </a:solidFill>
        </p:spPr>
        <p:txBody>
          <a:bodyPr wrap="square">
            <a:spAutoFit/>
          </a:bodyPr>
          <a:lstStyle/>
          <a:p>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sum_words_across_files</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list_of_filenames</a:t>
            </a:r>
            <a:r>
              <a:rPr lang="en-US" sz="1800" b="0" dirty="0">
                <a:solidFill>
                  <a:srgbClr val="CCCCCC"/>
                </a:solidFill>
                <a:effectLst/>
                <a:latin typeface="Consolas" panose="020B0609020204030204" pitchFamily="49" charset="0"/>
              </a:rPr>
              <a:t>):</a:t>
            </a: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18625092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7436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Testing that new function….</a:t>
            </a:r>
            <a:endParaRPr dirty="0"/>
          </a:p>
        </p:txBody>
      </p:sp>
      <p:sp>
        <p:nvSpPr>
          <p:cNvPr id="4" name="TextBox 3">
            <a:extLst>
              <a:ext uri="{FF2B5EF4-FFF2-40B4-BE49-F238E27FC236}">
                <a16:creationId xmlns:a16="http://schemas.microsoft.com/office/drawing/2014/main" id="{F19C23EF-6640-86FF-652B-0F9BDF8D075D}"/>
              </a:ext>
            </a:extLst>
          </p:cNvPr>
          <p:cNvSpPr txBox="1"/>
          <p:nvPr/>
        </p:nvSpPr>
        <p:spPr>
          <a:xfrm>
            <a:off x="609599" y="986289"/>
            <a:ext cx="7157156" cy="2308324"/>
          </a:xfrm>
          <a:prstGeom prst="rect">
            <a:avLst/>
          </a:prstGeom>
          <a:solidFill>
            <a:srgbClr val="1F1F1F"/>
          </a:solidFill>
        </p:spPr>
        <p:txBody>
          <a:bodyPr wrap="square">
            <a:spAutoFit/>
          </a:bodyPr>
          <a:lstStyle/>
          <a:p>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sum_words_across_files</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list_of_filenames</a:t>
            </a:r>
            <a:r>
              <a:rPr lang="en-US" sz="1800" b="0" dirty="0">
                <a:solidFill>
                  <a:srgbClr val="CCCCCC"/>
                </a:solidFill>
                <a:effectLst/>
                <a:latin typeface="Consolas" panose="020B0609020204030204" pitchFamily="49" charset="0"/>
              </a:rPr>
              <a:t>):</a:t>
            </a: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a:p>
            <a:endParaRPr lang="en-US" sz="1800" dirty="0">
              <a:solidFill>
                <a:srgbClr val="CCCCCC"/>
              </a:solidFill>
              <a:latin typeface="Consolas" panose="020B0609020204030204" pitchFamily="49" charset="0"/>
            </a:endParaRPr>
          </a:p>
          <a:p>
            <a:endParaRPr lang="en-US" sz="1800" dirty="0">
              <a:solidFill>
                <a:srgbClr val="CCCCCC"/>
              </a:solidFill>
              <a:latin typeface="Consolas" panose="020B0609020204030204" pitchFamily="49" charset="0"/>
            </a:endParaRPr>
          </a:p>
          <a:p>
            <a:endParaRPr lang="en-US" sz="1800" b="0" dirty="0">
              <a:solidFill>
                <a:srgbClr val="CCCCCC"/>
              </a:solidFill>
              <a:effectLst/>
              <a:latin typeface="Consolas" panose="020B0609020204030204" pitchFamily="49" charset="0"/>
            </a:endParaRPr>
          </a:p>
        </p:txBody>
      </p:sp>
      <p:sp>
        <p:nvSpPr>
          <p:cNvPr id="5" name="TextBox 4">
            <a:extLst>
              <a:ext uri="{FF2B5EF4-FFF2-40B4-BE49-F238E27FC236}">
                <a16:creationId xmlns:a16="http://schemas.microsoft.com/office/drawing/2014/main" id="{DAE3FD84-F186-2132-6ABB-85FE36B083DA}"/>
              </a:ext>
            </a:extLst>
          </p:cNvPr>
          <p:cNvSpPr txBox="1"/>
          <p:nvPr/>
        </p:nvSpPr>
        <p:spPr>
          <a:xfrm>
            <a:off x="609599" y="3905283"/>
            <a:ext cx="10408358" cy="646331"/>
          </a:xfrm>
          <a:prstGeom prst="rect">
            <a:avLst/>
          </a:prstGeom>
          <a:solidFill>
            <a:srgbClr val="1F1F1F"/>
          </a:solidFill>
        </p:spPr>
        <p:txBody>
          <a:bodyPr wrap="square">
            <a:spAutoFit/>
          </a:bodyPr>
          <a:lstStyle/>
          <a:p>
            <a:r>
              <a:rPr lang="en-US" sz="1800" b="0" dirty="0" err="1">
                <a:solidFill>
                  <a:srgbClr val="9CDCFE"/>
                </a:solidFill>
                <a:effectLst/>
                <a:latin typeface="Consolas" panose="020B0609020204030204" pitchFamily="49" charset="0"/>
              </a:rPr>
              <a:t>list_of_filenames</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'ChapterOne.docx'</a:t>
            </a:r>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'ChapterTwo.docx'</a:t>
            </a:r>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'ChapterThree.docx'</a:t>
            </a:r>
            <a:r>
              <a:rPr lang="en-US" sz="1800" b="0" dirty="0">
                <a:solidFill>
                  <a:srgbClr val="CCCCCC"/>
                </a:solidFill>
                <a:effectLst/>
                <a:latin typeface="Consolas" panose="020B0609020204030204" pitchFamily="49" charset="0"/>
              </a:rPr>
              <a:t>]</a:t>
            </a:r>
          </a:p>
          <a:p>
            <a:r>
              <a:rPr lang="en-US" sz="1800" b="0" dirty="0">
                <a:solidFill>
                  <a:srgbClr val="DCDCAA"/>
                </a:solidFill>
                <a:effectLst/>
                <a:latin typeface="Consolas" panose="020B0609020204030204" pitchFamily="49" charset="0"/>
              </a:rPr>
              <a:t>print</a:t>
            </a:r>
            <a:r>
              <a:rPr lang="en-US" sz="1800" b="0" dirty="0">
                <a:solidFill>
                  <a:srgbClr val="CCCCCC"/>
                </a:solidFill>
                <a:effectLst/>
                <a:latin typeface="Consolas" panose="020B0609020204030204" pitchFamily="49" charset="0"/>
              </a:rPr>
              <a:t>(</a:t>
            </a:r>
            <a:r>
              <a:rPr lang="en-US" sz="1800" b="0" dirty="0" err="1">
                <a:solidFill>
                  <a:srgbClr val="DCDCAA"/>
                </a:solidFill>
                <a:effectLst/>
                <a:latin typeface="Consolas" panose="020B0609020204030204" pitchFamily="49" charset="0"/>
              </a:rPr>
              <a:t>sum_words_across_files</a:t>
            </a:r>
            <a:r>
              <a:rPr lang="en-US" sz="1800" b="0" dirty="0">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list_of_filenames</a:t>
            </a:r>
            <a:r>
              <a:rPr lang="en-US" sz="1800" b="0" dirty="0">
                <a:solidFill>
                  <a:srgbClr val="CCCCCC"/>
                </a:solidFill>
                <a:effectLst/>
                <a:latin typeface="Consolas" panose="020B0609020204030204" pitchFamily="49" charset="0"/>
              </a:rPr>
              <a:t>))</a:t>
            </a:r>
          </a:p>
        </p:txBody>
      </p:sp>
    </p:spTree>
    <p:extLst>
      <p:ext uri="{BB962C8B-B14F-4D97-AF65-F5344CB8AC3E}">
        <p14:creationId xmlns:p14="http://schemas.microsoft.com/office/powerpoint/2010/main" val="37278758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7436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What if I have images in my document?</a:t>
            </a:r>
            <a:endParaRPr dirty="0"/>
          </a:p>
        </p:txBody>
      </p:sp>
      <p:pic>
        <p:nvPicPr>
          <p:cNvPr id="3" name="Picture 2">
            <a:extLst>
              <a:ext uri="{FF2B5EF4-FFF2-40B4-BE49-F238E27FC236}">
                <a16:creationId xmlns:a16="http://schemas.microsoft.com/office/drawing/2014/main" id="{FAA02D73-7E6E-DC6A-5BC0-E353A05269C5}"/>
              </a:ext>
            </a:extLst>
          </p:cNvPr>
          <p:cNvPicPr>
            <a:picLocks noChangeAspect="1"/>
          </p:cNvPicPr>
          <p:nvPr/>
        </p:nvPicPr>
        <p:blipFill rotWithShape="1">
          <a:blip r:embed="rId3"/>
          <a:srcRect l="1537" r="2069"/>
          <a:stretch/>
        </p:blipFill>
        <p:spPr>
          <a:xfrm>
            <a:off x="259434" y="801510"/>
            <a:ext cx="11471639" cy="1174046"/>
          </a:xfrm>
          <a:prstGeom prst="rect">
            <a:avLst/>
          </a:prstGeom>
        </p:spPr>
      </p:pic>
      <p:pic>
        <p:nvPicPr>
          <p:cNvPr id="7" name="Picture 6">
            <a:extLst>
              <a:ext uri="{FF2B5EF4-FFF2-40B4-BE49-F238E27FC236}">
                <a16:creationId xmlns:a16="http://schemas.microsoft.com/office/drawing/2014/main" id="{7EC8313B-D6CA-8A38-90DE-594761164E7C}"/>
              </a:ext>
            </a:extLst>
          </p:cNvPr>
          <p:cNvPicPr>
            <a:picLocks noChangeAspect="1"/>
          </p:cNvPicPr>
          <p:nvPr/>
        </p:nvPicPr>
        <p:blipFill>
          <a:blip r:embed="rId4"/>
          <a:stretch>
            <a:fillRect/>
          </a:stretch>
        </p:blipFill>
        <p:spPr>
          <a:xfrm>
            <a:off x="259434" y="2645615"/>
            <a:ext cx="11622122" cy="3124636"/>
          </a:xfrm>
          <a:prstGeom prst="rect">
            <a:avLst/>
          </a:prstGeom>
        </p:spPr>
      </p:pic>
    </p:spTree>
    <p:extLst>
      <p:ext uri="{BB962C8B-B14F-4D97-AF65-F5344CB8AC3E}">
        <p14:creationId xmlns:p14="http://schemas.microsoft.com/office/powerpoint/2010/main" val="570142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9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Learning Goals for Today</a:t>
            </a:r>
            <a:endParaRPr/>
          </a:p>
        </p:txBody>
      </p:sp>
      <p:sp>
        <p:nvSpPr>
          <p:cNvPr id="85" name="Google Shape;85;p95"/>
          <p:cNvSpPr txBox="1">
            <a:spLocks noGrp="1"/>
          </p:cNvSpPr>
          <p:nvPr>
            <p:ph type="body" idx="1"/>
          </p:nvPr>
        </p:nvSpPr>
        <p:spPr>
          <a:xfrm>
            <a:off x="609600" y="1524000"/>
            <a:ext cx="10972800" cy="4602164"/>
          </a:xfrm>
          <a:prstGeom prst="rect">
            <a:avLst/>
          </a:prstGeom>
          <a:noFill/>
          <a:ln>
            <a:noFill/>
          </a:ln>
        </p:spPr>
        <p:txBody>
          <a:bodyPr spcFirstLastPara="1" wrap="square" lIns="91425" tIns="45700" rIns="91425" bIns="45700" anchor="t" anchorCtr="0">
            <a:normAutofit/>
          </a:bodyPr>
          <a:lstStyle/>
          <a:p>
            <a:pPr marL="25400" lvl="0" indent="0" algn="l" rtl="0">
              <a:lnSpc>
                <a:spcPct val="100000"/>
              </a:lnSpc>
              <a:spcBef>
                <a:spcPts val="640"/>
              </a:spcBef>
              <a:spcAft>
                <a:spcPts val="0"/>
              </a:spcAft>
              <a:buSzPts val="3200"/>
              <a:buNone/>
            </a:pPr>
            <a:r>
              <a:rPr lang="en-US" dirty="0"/>
              <a:t>By the end of today’s lecture, you should be able to:</a:t>
            </a:r>
            <a:endParaRPr dirty="0"/>
          </a:p>
          <a:p>
            <a:r>
              <a:rPr lang="en-US" dirty="0"/>
              <a:t>Use Copilot to help identify Python modules</a:t>
            </a:r>
          </a:p>
          <a:p>
            <a:pPr marL="457200" lvl="0" indent="-431800" algn="l" rtl="0">
              <a:lnSpc>
                <a:spcPct val="100000"/>
              </a:lnSpc>
              <a:spcBef>
                <a:spcPts val="640"/>
              </a:spcBef>
              <a:spcAft>
                <a:spcPts val="0"/>
              </a:spcAft>
              <a:buClr>
                <a:schemeClr val="dk1"/>
              </a:buClr>
              <a:buSzPts val="3200"/>
              <a:buChar char="•"/>
            </a:pPr>
            <a:r>
              <a:rPr lang="en-US" dirty="0"/>
              <a:t>Identify if a module may be helpful for your task</a:t>
            </a:r>
          </a:p>
          <a:p>
            <a:pPr marL="457200" lvl="0" indent="-431800" algn="l" rtl="0">
              <a:lnSpc>
                <a:spcPct val="100000"/>
              </a:lnSpc>
              <a:spcBef>
                <a:spcPts val="640"/>
              </a:spcBef>
              <a:spcAft>
                <a:spcPts val="0"/>
              </a:spcAft>
              <a:buClr>
                <a:schemeClr val="dk1"/>
              </a:buClr>
              <a:buSzPts val="3200"/>
              <a:buChar char="•"/>
            </a:pPr>
            <a:r>
              <a:rPr lang="en-US" dirty="0"/>
              <a:t>Write basic code using modules for processing </a:t>
            </a:r>
            <a:r>
              <a:rPr lang="en-US"/>
              <a:t>Word documents</a:t>
            </a:r>
            <a:endParaRPr lang="en-US" dirty="0"/>
          </a:p>
          <a:p>
            <a:pPr marL="457200" lvl="0" indent="-228600" algn="l" rtl="0">
              <a:lnSpc>
                <a:spcPct val="100000"/>
              </a:lnSpc>
              <a:spcBef>
                <a:spcPts val="640"/>
              </a:spcBef>
              <a:spcAft>
                <a:spcPts val="0"/>
              </a:spcAft>
              <a:buClr>
                <a:schemeClr val="dk1"/>
              </a:buClr>
              <a:buSzPts val="3200"/>
              <a:buNone/>
            </a:pP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7436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So many problems you might want to solve!</a:t>
            </a:r>
            <a:endParaRPr dirty="0"/>
          </a:p>
        </p:txBody>
      </p:sp>
      <p:sp>
        <p:nvSpPr>
          <p:cNvPr id="2" name="Google Shape;101;p97">
            <a:extLst>
              <a:ext uri="{FF2B5EF4-FFF2-40B4-BE49-F238E27FC236}">
                <a16:creationId xmlns:a16="http://schemas.microsoft.com/office/drawing/2014/main" id="{09796658-B69C-1E0F-6525-19E34EDF29CF}"/>
              </a:ext>
            </a:extLst>
          </p:cNvPr>
          <p:cNvSpPr txBox="1">
            <a:spLocks noGrp="1"/>
          </p:cNvSpPr>
          <p:nvPr>
            <p:ph type="body" idx="1"/>
          </p:nvPr>
        </p:nvSpPr>
        <p:spPr>
          <a:xfrm>
            <a:off x="609600" y="1241778"/>
            <a:ext cx="10713156" cy="4884386"/>
          </a:xfrm>
          <a:prstGeom prst="rect">
            <a:avLst/>
          </a:prstGeom>
          <a:noFill/>
          <a:ln>
            <a:noFill/>
          </a:ln>
        </p:spPr>
        <p:txBody>
          <a:bodyPr spcFirstLastPara="1" wrap="square" lIns="91425" tIns="45700" rIns="91425" bIns="45700" anchor="t" anchorCtr="0">
            <a:normAutofit fontScale="85000" lnSpcReduction="20000"/>
          </a:bodyPr>
          <a:lstStyle/>
          <a:p>
            <a:pPr marL="457200" lvl="0" indent="-431800" algn="l" rtl="0">
              <a:lnSpc>
                <a:spcPct val="100000"/>
              </a:lnSpc>
              <a:spcBef>
                <a:spcPts val="640"/>
              </a:spcBef>
              <a:spcAft>
                <a:spcPts val="0"/>
              </a:spcAft>
              <a:buClr>
                <a:schemeClr val="dk1"/>
              </a:buClr>
              <a:buSzPts val="3200"/>
              <a:buChar char="•"/>
            </a:pPr>
            <a:r>
              <a:rPr lang="en-US" dirty="0"/>
              <a:t>Send customized e-mails to everyone in a csv file</a:t>
            </a:r>
          </a:p>
          <a:p>
            <a:pPr lvl="1" indent="-431800">
              <a:spcBef>
                <a:spcPts val="640"/>
              </a:spcBef>
              <a:buClr>
                <a:schemeClr val="dk1"/>
              </a:buClr>
              <a:buSzPts val="3200"/>
              <a:buChar char="•"/>
            </a:pPr>
            <a:r>
              <a:rPr lang="en-US" dirty="0" err="1"/>
              <a:t>Smtplib</a:t>
            </a:r>
            <a:r>
              <a:rPr lang="en-US" dirty="0"/>
              <a:t> (Simple Mail Transfer Protocol – SMTP)</a:t>
            </a:r>
          </a:p>
          <a:p>
            <a:pPr marL="457200" lvl="0" indent="-431800" algn="l" rtl="0">
              <a:lnSpc>
                <a:spcPct val="100000"/>
              </a:lnSpc>
              <a:spcBef>
                <a:spcPts val="640"/>
              </a:spcBef>
              <a:spcAft>
                <a:spcPts val="0"/>
              </a:spcAft>
              <a:buClr>
                <a:schemeClr val="dk1"/>
              </a:buClr>
              <a:buSzPts val="3200"/>
              <a:buChar char="•"/>
            </a:pPr>
            <a:r>
              <a:rPr lang="en-US" dirty="0"/>
              <a:t>Merge csv files</a:t>
            </a:r>
          </a:p>
          <a:p>
            <a:pPr lvl="1" indent="-431800">
              <a:spcBef>
                <a:spcPts val="640"/>
              </a:spcBef>
              <a:buClr>
                <a:schemeClr val="dk1"/>
              </a:buClr>
              <a:buSzPts val="3200"/>
              <a:buChar char="•"/>
            </a:pPr>
            <a:r>
              <a:rPr lang="en-US" dirty="0"/>
              <a:t>Pandas, csv, </a:t>
            </a:r>
            <a:r>
              <a:rPr lang="en-US" dirty="0" err="1"/>
              <a:t>numpy</a:t>
            </a:r>
            <a:endParaRPr lang="en-US" dirty="0"/>
          </a:p>
          <a:p>
            <a:r>
              <a:rPr lang="en-US" dirty="0"/>
              <a:t>Track keywords on X (Twitter) about your company</a:t>
            </a:r>
          </a:p>
          <a:p>
            <a:pPr lvl="1"/>
            <a:r>
              <a:rPr lang="en-US" dirty="0" err="1"/>
              <a:t>Tweepy</a:t>
            </a:r>
            <a:endParaRPr lang="en-US" dirty="0"/>
          </a:p>
          <a:p>
            <a:r>
              <a:rPr lang="en-US" dirty="0"/>
              <a:t>Track historical stock prices</a:t>
            </a:r>
          </a:p>
          <a:p>
            <a:pPr lvl="1"/>
            <a:r>
              <a:rPr lang="en-US" dirty="0" err="1"/>
              <a:t>Yfinance</a:t>
            </a:r>
            <a:endParaRPr lang="en-US" dirty="0"/>
          </a:p>
          <a:p>
            <a:r>
              <a:rPr lang="en-US" dirty="0"/>
              <a:t>Perform speech recognition</a:t>
            </a:r>
          </a:p>
          <a:p>
            <a:pPr lvl="1"/>
            <a:r>
              <a:rPr lang="en-US" dirty="0" err="1"/>
              <a:t>speech_recognition</a:t>
            </a:r>
            <a:endParaRPr lang="en-US" dirty="0"/>
          </a:p>
          <a:p>
            <a:r>
              <a:rPr lang="en-US" dirty="0"/>
              <a:t>Music Analysis</a:t>
            </a:r>
          </a:p>
          <a:p>
            <a:pPr lvl="1"/>
            <a:r>
              <a:rPr lang="en-US" dirty="0" err="1"/>
              <a:t>Librosa</a:t>
            </a:r>
            <a:r>
              <a:rPr lang="en-US" dirty="0"/>
              <a:t>, Music21, </a:t>
            </a:r>
            <a:r>
              <a:rPr lang="en-US" dirty="0" err="1"/>
              <a:t>PrettyMIDI</a:t>
            </a:r>
            <a:r>
              <a:rPr lang="en-US" dirty="0"/>
              <a:t>, </a:t>
            </a:r>
            <a:r>
              <a:rPr lang="en-US" dirty="0" err="1"/>
              <a:t>pydub</a:t>
            </a:r>
            <a:r>
              <a:rPr lang="en-US" dirty="0"/>
              <a:t>, eyed3</a:t>
            </a:r>
          </a:p>
          <a:p>
            <a:endParaRPr lang="en-US" dirty="0"/>
          </a:p>
          <a:p>
            <a:pPr lvl="1"/>
            <a:endParaRPr dirty="0"/>
          </a:p>
        </p:txBody>
      </p:sp>
      <p:sp>
        <p:nvSpPr>
          <p:cNvPr id="4" name="TextBox 3">
            <a:extLst>
              <a:ext uri="{FF2B5EF4-FFF2-40B4-BE49-F238E27FC236}">
                <a16:creationId xmlns:a16="http://schemas.microsoft.com/office/drawing/2014/main" id="{2287D670-D5FF-8555-FA50-D96D3A39AC4A}"/>
              </a:ext>
            </a:extLst>
          </p:cNvPr>
          <p:cNvSpPr txBox="1"/>
          <p:nvPr/>
        </p:nvSpPr>
        <p:spPr>
          <a:xfrm>
            <a:off x="7834489" y="3683971"/>
            <a:ext cx="3747911" cy="1200329"/>
          </a:xfrm>
          <a:prstGeom prst="rect">
            <a:avLst/>
          </a:prstGeom>
          <a:noFill/>
          <a:ln>
            <a:solidFill>
              <a:schemeClr val="tx1"/>
            </a:solidFill>
          </a:ln>
        </p:spPr>
        <p:txBody>
          <a:bodyPr wrap="square" rtlCol="0">
            <a:spAutoFit/>
          </a:bodyPr>
          <a:lstStyle/>
          <a:p>
            <a:r>
              <a:rPr lang="en-US" sz="2400" dirty="0"/>
              <a:t>Libraries were suggested by Copilot and included starter code!!</a:t>
            </a:r>
          </a:p>
        </p:txBody>
      </p:sp>
    </p:spTree>
    <p:extLst>
      <p:ext uri="{BB962C8B-B14F-4D97-AF65-F5344CB8AC3E}">
        <p14:creationId xmlns:p14="http://schemas.microsoft.com/office/powerpoint/2010/main" val="5316409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28"/>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Summary</a:t>
            </a:r>
            <a:endParaRPr/>
          </a:p>
        </p:txBody>
      </p:sp>
      <p:sp>
        <p:nvSpPr>
          <p:cNvPr id="360" name="Google Shape;360;p128"/>
          <p:cNvSpPr txBox="1">
            <a:spLocks noGrp="1"/>
          </p:cNvSpPr>
          <p:nvPr>
            <p:ph type="body" idx="1"/>
          </p:nvPr>
        </p:nvSpPr>
        <p:spPr>
          <a:xfrm>
            <a:off x="609600" y="1196622"/>
            <a:ext cx="11130843" cy="5159022"/>
          </a:xfrm>
          <a:prstGeom prst="rect">
            <a:avLst/>
          </a:prstGeom>
          <a:noFill/>
          <a:ln>
            <a:noFill/>
          </a:ln>
        </p:spPr>
        <p:txBody>
          <a:bodyPr spcFirstLastPara="1" wrap="square" lIns="91425" tIns="45700" rIns="91425" bIns="45700" anchor="t" anchorCtr="0">
            <a:normAutofit/>
          </a:bodyPr>
          <a:lstStyle/>
          <a:p>
            <a:pPr marL="342900" lvl="0" indent="-342900" algn="l" rtl="0">
              <a:lnSpc>
                <a:spcPct val="100000"/>
              </a:lnSpc>
              <a:spcBef>
                <a:spcPts val="0"/>
              </a:spcBef>
              <a:spcAft>
                <a:spcPts val="0"/>
              </a:spcAft>
              <a:buClr>
                <a:schemeClr val="dk1"/>
              </a:buClr>
              <a:buSzPts val="3200"/>
              <a:buChar char="•"/>
            </a:pPr>
            <a:r>
              <a:rPr lang="en-US" dirty="0"/>
              <a:t>Python modules are a powerful way to get started working in nearly any domain</a:t>
            </a:r>
          </a:p>
          <a:p>
            <a:pPr marL="342900" indent="-342900">
              <a:spcBef>
                <a:spcPts val="0"/>
              </a:spcBef>
            </a:pPr>
            <a:r>
              <a:rPr lang="en-US" dirty="0"/>
              <a:t>Copilot can help you find modules and give you code to get you started</a:t>
            </a:r>
          </a:p>
          <a:p>
            <a:pPr marL="342900" indent="-342900">
              <a:spcBef>
                <a:spcPts val="0"/>
              </a:spcBef>
            </a:pPr>
            <a:endParaRPr lang="en-US" dirty="0"/>
          </a:p>
          <a:p>
            <a:pPr marL="342900" indent="-342900">
              <a:spcBef>
                <a:spcPts val="0"/>
              </a:spcBef>
            </a:pPr>
            <a:r>
              <a:rPr lang="en-US" dirty="0"/>
              <a:t>After this class, whatever tedious tasks you encounter, please consider using Copilot and Python tools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96"/>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Remember: The Game – “Any Number”!</a:t>
            </a:r>
            <a:endParaRPr dirty="0"/>
          </a:p>
        </p:txBody>
      </p:sp>
      <p:sp>
        <p:nvSpPr>
          <p:cNvPr id="92" name="Google Shape;92;p96"/>
          <p:cNvSpPr txBox="1">
            <a:spLocks noGrp="1"/>
          </p:cNvSpPr>
          <p:nvPr>
            <p:ph type="body" idx="1"/>
          </p:nvPr>
        </p:nvSpPr>
        <p:spPr>
          <a:xfrm>
            <a:off x="146139" y="1611682"/>
            <a:ext cx="5602664"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Rules:</a:t>
            </a:r>
            <a:endParaRPr dirty="0"/>
          </a:p>
          <a:p>
            <a:pPr marL="914400" lvl="1" indent="-406400" algn="l" rtl="0">
              <a:lnSpc>
                <a:spcPct val="100000"/>
              </a:lnSpc>
              <a:spcBef>
                <a:spcPts val="560"/>
              </a:spcBef>
              <a:spcAft>
                <a:spcPts val="0"/>
              </a:spcAft>
              <a:buSzPts val="2800"/>
              <a:buChar char="–"/>
            </a:pPr>
            <a:r>
              <a:rPr lang="en-US" dirty="0"/>
              <a:t>Each digit appears once on the board (except the first digit in the big prize in modern episodes)</a:t>
            </a:r>
            <a:endParaRPr dirty="0"/>
          </a:p>
          <a:p>
            <a:pPr marL="914400" lvl="1" indent="-406400" algn="l" rtl="0">
              <a:lnSpc>
                <a:spcPct val="100000"/>
              </a:lnSpc>
              <a:spcBef>
                <a:spcPts val="560"/>
              </a:spcBef>
              <a:spcAft>
                <a:spcPts val="0"/>
              </a:spcAft>
              <a:buSzPts val="2800"/>
              <a:buChar char="–"/>
            </a:pPr>
            <a:r>
              <a:rPr lang="en-US" dirty="0"/>
              <a:t>The player receives the first prize that has all the numbers completed</a:t>
            </a:r>
            <a:endParaRPr dirty="0"/>
          </a:p>
        </p:txBody>
      </p:sp>
      <p:pic>
        <p:nvPicPr>
          <p:cNvPr id="93" name="Google Shape;93;p96" descr="The Price is Right with a player and playing Any Number (only the 1st digit of the car is shown, no digits in the smartphone, and none in the bank).  Drew Carey is the host."/>
          <p:cNvPicPr preferRelativeResize="0"/>
          <p:nvPr/>
        </p:nvPicPr>
        <p:blipFill rotWithShape="1">
          <a:blip r:embed="rId3">
            <a:alphaModFix/>
          </a:blip>
          <a:srcRect/>
          <a:stretch/>
        </p:blipFill>
        <p:spPr>
          <a:xfrm>
            <a:off x="6292239" y="1703539"/>
            <a:ext cx="5377843" cy="4033382"/>
          </a:xfrm>
          <a:prstGeom prst="rect">
            <a:avLst/>
          </a:prstGeom>
          <a:noFill/>
          <a:ln>
            <a:noFill/>
          </a:ln>
        </p:spPr>
      </p:pic>
      <p:sp>
        <p:nvSpPr>
          <p:cNvPr id="94" name="Google Shape;94;p96"/>
          <p:cNvSpPr txBox="1"/>
          <p:nvPr/>
        </p:nvSpPr>
        <p:spPr>
          <a:xfrm>
            <a:off x="6292239" y="5736921"/>
            <a:ext cx="575362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Any Number from the Price is Right: credit Amazon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97"/>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Our Big Picture Goal</a:t>
            </a:r>
            <a:endParaRPr/>
          </a:p>
        </p:txBody>
      </p:sp>
      <p:sp>
        <p:nvSpPr>
          <p:cNvPr id="101" name="Google Shape;101;p97"/>
          <p:cNvSpPr txBox="1">
            <a:spLocks noGrp="1"/>
          </p:cNvSpPr>
          <p:nvPr>
            <p:ph type="body" idx="1"/>
          </p:nvPr>
        </p:nvSpPr>
        <p:spPr>
          <a:xfrm>
            <a:off x="609600" y="1524000"/>
            <a:ext cx="10551736"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Write the code to create two things:</a:t>
            </a:r>
            <a:endParaRPr dirty="0"/>
          </a:p>
          <a:p>
            <a:pPr marL="914400" lvl="1" indent="-406400" algn="l" rtl="0">
              <a:lnSpc>
                <a:spcPct val="100000"/>
              </a:lnSpc>
              <a:spcBef>
                <a:spcPts val="560"/>
              </a:spcBef>
              <a:spcAft>
                <a:spcPts val="0"/>
              </a:spcAft>
              <a:buSzPts val="2800"/>
              <a:buChar char="–"/>
            </a:pPr>
            <a:r>
              <a:rPr lang="en-US" dirty="0"/>
              <a:t>A playable game by the player</a:t>
            </a:r>
            <a:endParaRPr dirty="0"/>
          </a:p>
          <a:p>
            <a:pPr marL="914400" lvl="1" indent="-406400" algn="l" rtl="0">
              <a:lnSpc>
                <a:spcPct val="100000"/>
              </a:lnSpc>
              <a:spcBef>
                <a:spcPts val="560"/>
              </a:spcBef>
              <a:spcAft>
                <a:spcPts val="0"/>
              </a:spcAft>
              <a:buSzPts val="2800"/>
              <a:buChar char="–"/>
            </a:pPr>
            <a:r>
              <a:rPr lang="en-US" b="1" dirty="0"/>
              <a:t>A game we can simulate running repeatedly to determine the likelihood of winning</a:t>
            </a:r>
            <a:endParaRPr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592121"/>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Reminder: </a:t>
            </a:r>
            <a:r>
              <a:rPr lang="en-US" dirty="0" err="1"/>
              <a:t>play_game</a:t>
            </a:r>
            <a:r>
              <a:rPr lang="en-US" dirty="0"/>
              <a:t>(board, solution)</a:t>
            </a:r>
            <a:endParaRPr dirty="0"/>
          </a:p>
        </p:txBody>
      </p:sp>
      <p:sp>
        <p:nvSpPr>
          <p:cNvPr id="3" name="TextBox 2">
            <a:extLst>
              <a:ext uri="{FF2B5EF4-FFF2-40B4-BE49-F238E27FC236}">
                <a16:creationId xmlns:a16="http://schemas.microsoft.com/office/drawing/2014/main" id="{A6FFCDA8-326F-C94E-9165-858A64CE64AD}"/>
              </a:ext>
            </a:extLst>
          </p:cNvPr>
          <p:cNvSpPr txBox="1"/>
          <p:nvPr/>
        </p:nvSpPr>
        <p:spPr>
          <a:xfrm>
            <a:off x="297456" y="901863"/>
            <a:ext cx="9981282" cy="5016758"/>
          </a:xfrm>
          <a:prstGeom prst="rect">
            <a:avLst/>
          </a:prstGeom>
          <a:solidFill>
            <a:srgbClr val="1F1F1F"/>
          </a:solidFill>
        </p:spPr>
        <p:txBody>
          <a:bodyPr wrap="square">
            <a:spAutoFit/>
          </a:bodyPr>
          <a:lstStyle/>
          <a:p>
            <a:r>
              <a:rPr lang="en-US" sz="2000" b="0" dirty="0">
                <a:solidFill>
                  <a:srgbClr val="569CD6"/>
                </a:solidFill>
                <a:effectLst/>
                <a:latin typeface="Consolas" panose="020B0609020204030204" pitchFamily="49" charset="0"/>
              </a:rPr>
              <a:t>def</a:t>
            </a:r>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play_game</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board</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solution</a:t>
            </a:r>
            <a:r>
              <a:rPr lang="en-US" sz="2000" b="0" dirty="0">
                <a:solidFill>
                  <a:srgbClr val="CCCCCC"/>
                </a:solidFill>
                <a:effectLst/>
                <a:latin typeface="Consolas" panose="020B0609020204030204" pitchFamily="49" charset="0"/>
              </a:rPr>
              <a:t>):</a:t>
            </a:r>
            <a:endParaRPr lang="en-US" sz="2000" b="0" dirty="0">
              <a:solidFill>
                <a:srgbClr val="9CDCFE"/>
              </a:solidFill>
              <a:effectLst/>
              <a:latin typeface="Consolas" panose="020B0609020204030204" pitchFamily="49" charset="0"/>
            </a:endParaRPr>
          </a:p>
          <a:p>
            <a:r>
              <a:rPr lang="en-US" sz="2000" b="0" dirty="0">
                <a:solidFill>
                  <a:srgbClr val="9CDCFE"/>
                </a:solidFill>
                <a:effectLst/>
                <a:latin typeface="Consolas" panose="020B0609020204030204" pitchFamily="49" charset="0"/>
              </a:rPr>
              <a:t>    debug</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4FC1FF"/>
                </a:solidFill>
                <a:effectLst/>
                <a:latin typeface="Consolas" panose="020B0609020204030204" pitchFamily="49" charset="0"/>
              </a:rPr>
              <a:t>True</a:t>
            </a:r>
            <a:endParaRPr lang="en-US" sz="2000" b="0" dirty="0">
              <a:solidFill>
                <a:srgbClr val="CCCCCC"/>
              </a:solidFill>
              <a:effectLst/>
              <a:latin typeface="Consolas" panose="020B0609020204030204" pitchFamily="49" charset="0"/>
            </a:endParaRPr>
          </a:p>
          <a:p>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while</a:t>
            </a:r>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check_win</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board</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if</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debug</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print_state</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solution</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print_state</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board</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guess</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4EC9B0"/>
                </a:solidFill>
                <a:effectLst/>
                <a:latin typeface="Consolas" panose="020B0609020204030204" pitchFamily="49" charset="0"/>
              </a:rPr>
              <a:t>int</a:t>
            </a:r>
            <a:r>
              <a:rPr lang="en-US" sz="2000" b="0" dirty="0">
                <a:solidFill>
                  <a:srgbClr val="CCCCCC"/>
                </a:solidFill>
                <a:effectLst/>
                <a:latin typeface="Consolas" panose="020B0609020204030204" pitchFamily="49" charset="0"/>
              </a:rPr>
              <a:t>(</a:t>
            </a:r>
            <a:r>
              <a:rPr lang="en-US" sz="2000" b="0" dirty="0">
                <a:solidFill>
                  <a:srgbClr val="DCDCAA"/>
                </a:solidFill>
                <a:effectLst/>
                <a:latin typeface="Consolas" panose="020B0609020204030204" pitchFamily="49" charset="0"/>
              </a:rPr>
              <a:t>input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"Enter a number from 0-9:"</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process_guess</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guess</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board</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solution</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win</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err="1">
                <a:solidFill>
                  <a:srgbClr val="DCDCAA"/>
                </a:solidFill>
                <a:effectLst/>
                <a:latin typeface="Consolas" panose="020B0609020204030204" pitchFamily="49" charset="0"/>
              </a:rPr>
              <a:t>check_win</a:t>
            </a:r>
            <a:r>
              <a:rPr lang="en-US" sz="2000" b="0" dirty="0">
                <a:solidFill>
                  <a:srgbClr val="CCCCCC"/>
                </a:solidFill>
                <a:effectLst/>
                <a:latin typeface="Consolas" panose="020B0609020204030204" pitchFamily="49" charset="0"/>
              </a:rPr>
              <a:t>(</a:t>
            </a:r>
            <a:r>
              <a:rPr lang="en-US" sz="2000" b="0" dirty="0">
                <a:solidFill>
                  <a:srgbClr val="9CDCFE"/>
                </a:solidFill>
                <a:effectLst/>
                <a:latin typeface="Consolas" panose="020B0609020204030204" pitchFamily="49" charset="0"/>
              </a:rPr>
              <a:t>board</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if</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win</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0</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DCDCAA"/>
                </a:solidFill>
                <a:effectLst/>
                <a:latin typeface="Consolas" panose="020B0609020204030204" pitchFamily="49" charset="0"/>
              </a:rPr>
              <a:t>print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"You won the car!"</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err="1">
                <a:solidFill>
                  <a:srgbClr val="C586C0"/>
                </a:solidFill>
                <a:effectLst/>
                <a:latin typeface="Consolas" panose="020B0609020204030204" pitchFamily="49" charset="0"/>
              </a:rPr>
              <a:t>elif</a:t>
            </a:r>
            <a:r>
              <a:rPr lang="en-US" sz="2000" b="0" dirty="0">
                <a:solidFill>
                  <a:srgbClr val="CCCCCC"/>
                </a:solidFill>
                <a:effectLst/>
                <a:latin typeface="Consolas" panose="020B0609020204030204" pitchFamily="49" charset="0"/>
              </a:rPr>
              <a:t> </a:t>
            </a:r>
            <a:r>
              <a:rPr lang="en-US" sz="2000" b="0" dirty="0">
                <a:solidFill>
                  <a:srgbClr val="9CDCFE"/>
                </a:solidFill>
                <a:effectLst/>
                <a:latin typeface="Consolas" panose="020B0609020204030204" pitchFamily="49" charset="0"/>
              </a:rPr>
              <a:t>win</a:t>
            </a:r>
            <a:r>
              <a:rPr lang="en-US" sz="2000" b="0" dirty="0">
                <a:solidFill>
                  <a:srgbClr val="CCCCCC"/>
                </a:solidFill>
                <a:effectLst/>
                <a:latin typeface="Consolas" panose="020B0609020204030204" pitchFamily="49" charset="0"/>
              </a:rPr>
              <a:t> </a:t>
            </a:r>
            <a:r>
              <a:rPr lang="en-US" sz="2000" b="0" dirty="0">
                <a:solidFill>
                  <a:srgbClr val="D4D4D4"/>
                </a:solidFill>
                <a:effectLst/>
                <a:latin typeface="Consolas" panose="020B0609020204030204" pitchFamily="49" charset="0"/>
              </a:rPr>
              <a:t>==</a:t>
            </a:r>
            <a:r>
              <a:rPr lang="en-US" sz="2000" b="0" dirty="0">
                <a:solidFill>
                  <a:srgbClr val="CCCCCC"/>
                </a:solidFill>
                <a:effectLst/>
                <a:latin typeface="Consolas" panose="020B0609020204030204" pitchFamily="49" charset="0"/>
              </a:rPr>
              <a:t> </a:t>
            </a:r>
            <a:r>
              <a:rPr lang="en-US" sz="2000" b="0" dirty="0">
                <a:solidFill>
                  <a:srgbClr val="B5CEA8"/>
                </a:solidFill>
                <a:effectLst/>
                <a:latin typeface="Consolas" panose="020B0609020204030204" pitchFamily="49" charset="0"/>
              </a:rPr>
              <a:t>1</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DCDCAA"/>
                </a:solidFill>
                <a:effectLst/>
                <a:latin typeface="Consolas" panose="020B0609020204030204" pitchFamily="49" charset="0"/>
              </a:rPr>
              <a:t>print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"You won the appliance."</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C586C0"/>
                </a:solidFill>
                <a:effectLst/>
                <a:latin typeface="Consolas" panose="020B0609020204030204" pitchFamily="49" charset="0"/>
              </a:rPr>
              <a:t>else</a:t>
            </a:r>
            <a:r>
              <a:rPr lang="en-US" sz="2000" b="0" dirty="0">
                <a:solidFill>
                  <a:srgbClr val="CCCCCC"/>
                </a:solidFill>
                <a:effectLst/>
                <a:latin typeface="Consolas" panose="020B0609020204030204" pitchFamily="49" charset="0"/>
              </a:rPr>
              <a:t>:</a:t>
            </a:r>
          </a:p>
          <a:p>
            <a:r>
              <a:rPr lang="en-US" sz="2000" b="0" dirty="0">
                <a:solidFill>
                  <a:srgbClr val="CCCCCC"/>
                </a:solidFill>
                <a:effectLst/>
                <a:latin typeface="Consolas" panose="020B0609020204030204" pitchFamily="49" charset="0"/>
              </a:rPr>
              <a:t>        </a:t>
            </a:r>
            <a:r>
              <a:rPr lang="en-US" sz="2000" b="0" dirty="0">
                <a:solidFill>
                  <a:srgbClr val="DCDCAA"/>
                </a:solidFill>
                <a:effectLst/>
                <a:latin typeface="Consolas" panose="020B0609020204030204" pitchFamily="49" charset="0"/>
              </a:rPr>
              <a:t>print</a:t>
            </a:r>
            <a:r>
              <a:rPr lang="en-US" sz="2000" b="0" dirty="0">
                <a:solidFill>
                  <a:srgbClr val="CCCCCC"/>
                </a:solidFill>
                <a:effectLst/>
                <a:latin typeface="Consolas" panose="020B0609020204030204" pitchFamily="49" charset="0"/>
              </a:rPr>
              <a:t>(</a:t>
            </a:r>
            <a:r>
              <a:rPr lang="en-US" sz="2000" b="0" dirty="0">
                <a:solidFill>
                  <a:srgbClr val="CE9178"/>
                </a:solidFill>
                <a:effectLst/>
                <a:latin typeface="Consolas" panose="020B0609020204030204" pitchFamily="49" charset="0"/>
              </a:rPr>
              <a:t>"You won the bank."</a:t>
            </a:r>
            <a:r>
              <a:rPr lang="en-US" sz="2000" b="0" dirty="0">
                <a:solidFill>
                  <a:srgbClr val="CCCCCC"/>
                </a:solidFill>
                <a:effectLst/>
                <a:latin typeface="Consolas" panose="020B0609020204030204" pitchFamily="49" charset="0"/>
              </a:rPr>
              <a:t>)</a:t>
            </a:r>
          </a:p>
          <a:p>
            <a:endParaRPr lang="en-US" sz="1200"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1783986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Simulation – Top-Down Design</a:t>
            </a:r>
            <a:endParaRPr dirty="0"/>
          </a:p>
        </p:txBody>
      </p:sp>
    </p:spTree>
    <p:extLst>
      <p:ext uri="{BB962C8B-B14F-4D97-AF65-F5344CB8AC3E}">
        <p14:creationId xmlns:p14="http://schemas.microsoft.com/office/powerpoint/2010/main" val="875106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5557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err="1"/>
              <a:t>play_game_automated</a:t>
            </a:r>
            <a:endParaRPr dirty="0"/>
          </a:p>
        </p:txBody>
      </p:sp>
      <p:sp>
        <p:nvSpPr>
          <p:cNvPr id="3" name="TextBox 2">
            <a:extLst>
              <a:ext uri="{FF2B5EF4-FFF2-40B4-BE49-F238E27FC236}">
                <a16:creationId xmlns:a16="http://schemas.microsoft.com/office/drawing/2014/main" id="{08D24675-2E01-5352-957F-9ACC690C1673}"/>
              </a:ext>
            </a:extLst>
          </p:cNvPr>
          <p:cNvSpPr txBox="1"/>
          <p:nvPr/>
        </p:nvSpPr>
        <p:spPr>
          <a:xfrm>
            <a:off x="362383" y="729078"/>
            <a:ext cx="9358954" cy="5632311"/>
          </a:xfrm>
          <a:prstGeom prst="rect">
            <a:avLst/>
          </a:prstGeom>
          <a:solidFill>
            <a:srgbClr val="1F1F1F"/>
          </a:solidFill>
        </p:spPr>
        <p:txBody>
          <a:bodyPr wrap="square">
            <a:spAutoFit/>
          </a:bodyPr>
          <a:lstStyle/>
          <a:p>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play_game_automated</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Similar to </a:t>
            </a:r>
            <a:r>
              <a:rPr lang="en-US" sz="1800" b="0" dirty="0" err="1">
                <a:solidFill>
                  <a:srgbClr val="CE9178"/>
                </a:solidFill>
                <a:effectLst/>
                <a:latin typeface="Consolas" panose="020B0609020204030204" pitchFamily="49" charset="0"/>
              </a:rPr>
              <a:t>play_game</a:t>
            </a:r>
            <a:r>
              <a:rPr lang="en-US" sz="1800" b="0" dirty="0">
                <a:solidFill>
                  <a:srgbClr val="CE9178"/>
                </a:solidFill>
                <a:effectLst/>
                <a:latin typeface="Consolas" panose="020B0609020204030204" pitchFamily="49" charset="0"/>
              </a:rPr>
              <a:t>, play the game once by using random guesses </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between 0-9 without user input.  Return what was won as the </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number 0 (car), 1 (appliance), or 2 (bank).</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debug</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4FC1FF"/>
                </a:solidFill>
                <a:effectLst/>
                <a:latin typeface="Consolas" panose="020B0609020204030204" pitchFamily="49" charset="0"/>
              </a:rPr>
              <a:t>False</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while</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check_win</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B5CEA8"/>
                </a:solidFill>
                <a:effectLst/>
                <a:latin typeface="Consolas" panose="020B0609020204030204" pitchFamily="49" charset="0"/>
              </a:rPr>
              <a:t>1</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if</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debug</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print_state</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print_state</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guess</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4EC9B0"/>
                </a:solidFill>
                <a:effectLst/>
                <a:latin typeface="Consolas" panose="020B0609020204030204" pitchFamily="49" charset="0"/>
              </a:rPr>
              <a:t>random</a:t>
            </a:r>
            <a:r>
              <a:rPr lang="en-US" sz="1800" b="0" dirty="0" err="1">
                <a:solidFill>
                  <a:srgbClr val="CCCCCC"/>
                </a:solidFill>
                <a:effectLst/>
                <a:latin typeface="Consolas" panose="020B0609020204030204" pitchFamily="49" charset="0"/>
              </a:rPr>
              <a:t>.</a:t>
            </a:r>
            <a:r>
              <a:rPr lang="en-US" sz="1800" b="0" dirty="0" err="1">
                <a:solidFill>
                  <a:srgbClr val="9CDCFE"/>
                </a:solidFill>
                <a:effectLst/>
                <a:latin typeface="Consolas" panose="020B0609020204030204" pitchFamily="49" charset="0"/>
              </a:rPr>
              <a:t>randint</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9</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process_guess</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guess</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solution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check_win</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board</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if</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err="1">
                <a:solidFill>
                  <a:srgbClr val="C586C0"/>
                </a:solidFill>
                <a:effectLst/>
                <a:latin typeface="Consolas" panose="020B0609020204030204" pitchFamily="49" charset="0"/>
              </a:rPr>
              <a:t>elif</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1</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1</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else</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2</a:t>
            </a:r>
            <a:endParaRPr lang="en-US" sz="1800" b="0" dirty="0">
              <a:solidFill>
                <a:srgbClr val="CCCCCC"/>
              </a:solidFill>
              <a:effectLst/>
              <a:latin typeface="Consolas" panose="020B0609020204030204" pitchFamily="49" charset="0"/>
            </a:endParaRPr>
          </a:p>
        </p:txBody>
      </p:sp>
      <p:sp>
        <p:nvSpPr>
          <p:cNvPr id="4" name="Google Shape;310;p121">
            <a:extLst>
              <a:ext uri="{FF2B5EF4-FFF2-40B4-BE49-F238E27FC236}">
                <a16:creationId xmlns:a16="http://schemas.microsoft.com/office/drawing/2014/main" id="{C825DE5E-32F7-1C57-B9EF-FDD288339D28}"/>
              </a:ext>
            </a:extLst>
          </p:cNvPr>
          <p:cNvSpPr txBox="1"/>
          <p:nvPr/>
        </p:nvSpPr>
        <p:spPr>
          <a:xfrm>
            <a:off x="6773333" y="2231599"/>
            <a:ext cx="5193379" cy="3416279"/>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Arial"/>
                <a:ea typeface="Arial"/>
                <a:cs typeface="Arial"/>
                <a:sym typeface="Arial"/>
              </a:rPr>
              <a:t>Is there anything wrong with this solution?</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dirty="0"/>
              <a:t>Yes, there’s a bug in how the game is played</a:t>
            </a:r>
            <a:endParaRPr lang="en-US" sz="2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Yes, the function returns the wrong value</a:t>
            </a:r>
          </a:p>
          <a:p>
            <a:pPr marL="457200" marR="0" lvl="0" indent="-457200" algn="l" rtl="0">
              <a:lnSpc>
                <a:spcPct val="100000"/>
              </a:lnSpc>
              <a:spcBef>
                <a:spcPts val="0"/>
              </a:spcBef>
              <a:spcAft>
                <a:spcPts val="0"/>
              </a:spcAft>
              <a:buClr>
                <a:srgbClr val="000000"/>
              </a:buClr>
              <a:buSzPts val="2400"/>
              <a:buFont typeface="Arial"/>
              <a:buAutoNum type="alphaUcPeriod"/>
            </a:pPr>
            <a:r>
              <a:rPr lang="en-US" sz="2400" dirty="0"/>
              <a:t>Nothing incorrect, but it could be a problem calling it repeatedly.</a:t>
            </a:r>
          </a:p>
          <a:p>
            <a:pPr marL="457200" marR="0" lvl="0" indent="-457200" algn="l" rtl="0">
              <a:lnSpc>
                <a:spcPct val="100000"/>
              </a:lnSpc>
              <a:spcBef>
                <a:spcPts val="0"/>
              </a:spcBef>
              <a:spcAft>
                <a:spcPts val="0"/>
              </a:spcAft>
              <a:buClr>
                <a:srgbClr val="000000"/>
              </a:buClr>
              <a:buSzPts val="2400"/>
              <a:buFont typeface="Arial"/>
              <a:buAutoNum type="alphaUcPeriod"/>
            </a:pPr>
            <a:r>
              <a:rPr lang="en-US" sz="2400" dirty="0"/>
              <a:t>The code is fine</a:t>
            </a:r>
            <a:endParaRPr dirty="0"/>
          </a:p>
        </p:txBody>
      </p:sp>
    </p:spTree>
    <p:extLst>
      <p:ext uri="{BB962C8B-B14F-4D97-AF65-F5344CB8AC3E}">
        <p14:creationId xmlns:p14="http://schemas.microsoft.com/office/powerpoint/2010/main" val="17391598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27"/>
          <p:cNvSpPr txBox="1">
            <a:spLocks noGrp="1"/>
          </p:cNvSpPr>
          <p:nvPr>
            <p:ph type="title"/>
          </p:nvPr>
        </p:nvSpPr>
        <p:spPr>
          <a:xfrm>
            <a:off x="609599" y="57874"/>
            <a:ext cx="11357113" cy="555737"/>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err="1"/>
              <a:t>Simulate_games</a:t>
            </a:r>
            <a:endParaRPr dirty="0"/>
          </a:p>
        </p:txBody>
      </p:sp>
      <p:sp>
        <p:nvSpPr>
          <p:cNvPr id="3" name="TextBox 2">
            <a:extLst>
              <a:ext uri="{FF2B5EF4-FFF2-40B4-BE49-F238E27FC236}">
                <a16:creationId xmlns:a16="http://schemas.microsoft.com/office/drawing/2014/main" id="{08D24675-2E01-5352-957F-9ACC690C1673}"/>
              </a:ext>
            </a:extLst>
          </p:cNvPr>
          <p:cNvSpPr txBox="1"/>
          <p:nvPr/>
        </p:nvSpPr>
        <p:spPr>
          <a:xfrm>
            <a:off x="205972" y="837362"/>
            <a:ext cx="11187933" cy="2831544"/>
          </a:xfrm>
          <a:prstGeom prst="rect">
            <a:avLst/>
          </a:prstGeom>
          <a:solidFill>
            <a:srgbClr val="1F1F1F"/>
          </a:solidFill>
        </p:spPr>
        <p:txBody>
          <a:bodyPr wrap="square">
            <a:spAutoFit/>
          </a:bodyPr>
          <a:lstStyle/>
          <a:p>
            <a:r>
              <a:rPr lang="en-US" sz="1800" b="0" dirty="0">
                <a:solidFill>
                  <a:srgbClr val="569CD6"/>
                </a:solidFill>
                <a:effectLst/>
                <a:latin typeface="Consolas" panose="020B0609020204030204" pitchFamily="49" charset="0"/>
              </a:rPr>
              <a:t>def</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simulate_games</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E9178"/>
                </a:solidFill>
                <a:effectLst/>
                <a:latin typeface="Consolas" panose="020B0609020204030204" pitchFamily="49" charset="0"/>
              </a:rPr>
              <a:t>""" using </a:t>
            </a:r>
            <a:r>
              <a:rPr lang="en-US" sz="1800" b="0" dirty="0" err="1">
                <a:solidFill>
                  <a:srgbClr val="CE9178"/>
                </a:solidFill>
                <a:effectLst/>
                <a:latin typeface="Consolas" panose="020B0609020204030204" pitchFamily="49" charset="0"/>
              </a:rPr>
              <a:t>play_game_automated</a:t>
            </a:r>
            <a:r>
              <a:rPr lang="en-US" sz="1800" b="0" dirty="0">
                <a:solidFill>
                  <a:srgbClr val="CE9178"/>
                </a:solidFill>
                <a:effectLst/>
                <a:latin typeface="Consolas" panose="020B0609020204030204" pitchFamily="49" charset="0"/>
              </a:rPr>
              <a:t>, run n games and return a list of</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the number of times the car was won, the appliance was won, </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and the bank was won.</a:t>
            </a:r>
            <a:endParaRPr lang="en-US" sz="1800" b="0" dirty="0">
              <a:solidFill>
                <a:srgbClr val="CCCCCC"/>
              </a:solidFill>
              <a:effectLst/>
              <a:latin typeface="Consolas" panose="020B0609020204030204" pitchFamily="49" charset="0"/>
            </a:endParaRPr>
          </a:p>
          <a:p>
            <a:r>
              <a:rPr lang="en-US" sz="1800" b="0" dirty="0">
                <a:solidFill>
                  <a:srgbClr val="CE9178"/>
                </a:solidFill>
                <a:effectLst/>
                <a:latin typeface="Consolas" panose="020B0609020204030204" pitchFamily="49" charset="0"/>
              </a:rPr>
              <a:t>    """</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r>
              <a:rPr lang="en-US" sz="1800" b="0" dirty="0">
                <a:solidFill>
                  <a:srgbClr val="B5CEA8"/>
                </a:solidFill>
                <a:effectLst/>
                <a:latin typeface="Consolas" panose="020B0609020204030204" pitchFamily="49" charset="0"/>
              </a:rPr>
              <a:t>0</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for</a:t>
            </a:r>
            <a:r>
              <a:rPr lang="en-US" sz="1800" b="0" dirty="0">
                <a:solidFill>
                  <a:srgbClr val="CCCCCC"/>
                </a:solidFill>
                <a:effectLst/>
                <a:latin typeface="Consolas" panose="020B0609020204030204" pitchFamily="49" charset="0"/>
              </a:rPr>
              <a:t> </a:t>
            </a:r>
            <a:r>
              <a:rPr lang="en-US" sz="1800" b="0" dirty="0" err="1">
                <a:solidFill>
                  <a:srgbClr val="9CDCFE"/>
                </a:solidFill>
                <a:effectLst/>
                <a:latin typeface="Consolas" panose="020B0609020204030204" pitchFamily="49" charset="0"/>
              </a:rPr>
              <a:t>i</a:t>
            </a:r>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in</a:t>
            </a:r>
            <a:r>
              <a:rPr lang="en-US" sz="1800" b="0" dirty="0">
                <a:solidFill>
                  <a:srgbClr val="CCCCCC"/>
                </a:solidFill>
                <a:effectLst/>
                <a:latin typeface="Consolas" panose="020B0609020204030204" pitchFamily="49" charset="0"/>
              </a:rPr>
              <a:t> </a:t>
            </a:r>
            <a:r>
              <a:rPr lang="en-US" sz="1800" b="0" dirty="0">
                <a:solidFill>
                  <a:srgbClr val="4EC9B0"/>
                </a:solidFill>
                <a:effectLst/>
                <a:latin typeface="Consolas" panose="020B0609020204030204" pitchFamily="49" charset="0"/>
              </a:rPr>
              <a:t>range</a:t>
            </a:r>
            <a:r>
              <a:rPr lang="en-US" sz="1800" b="0" dirty="0">
                <a:solidFill>
                  <a:srgbClr val="CCCCCC"/>
                </a:solidFill>
                <a:effectLst/>
                <a:latin typeface="Consolas" panose="020B0609020204030204" pitchFamily="49" charset="0"/>
              </a:rPr>
              <a:t>(</a:t>
            </a:r>
            <a:r>
              <a:rPr lang="en-US" sz="1800" b="0" dirty="0">
                <a:solidFill>
                  <a:srgbClr val="9CDCFE"/>
                </a:solidFill>
                <a:effectLst/>
                <a:latin typeface="Consolas" panose="020B0609020204030204" pitchFamily="49" charset="0"/>
              </a:rPr>
              <a:t>n</a:t>
            </a:r>
            <a:r>
              <a:rPr lang="en-US" sz="1800" b="0" dirty="0">
                <a:solidFill>
                  <a:srgbClr val="CCCCCC"/>
                </a:solidFill>
                <a:effectLst/>
                <a:latin typeface="Consolas" panose="020B0609020204030204" pitchFamily="49" charset="0"/>
              </a:rPr>
              <a:t>):</a:t>
            </a:r>
          </a:p>
          <a:p>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r>
              <a:rPr lang="en-US" sz="1800" b="0" dirty="0">
                <a:solidFill>
                  <a:srgbClr val="CCCCCC"/>
                </a:solidFill>
                <a:effectLst/>
                <a:latin typeface="Consolas" panose="020B0609020204030204" pitchFamily="49" charset="0"/>
              </a:rPr>
              <a:t>[</a:t>
            </a:r>
            <a:r>
              <a:rPr lang="en-US" sz="1800" b="0" dirty="0" err="1">
                <a:solidFill>
                  <a:srgbClr val="DCDCAA"/>
                </a:solidFill>
                <a:effectLst/>
                <a:latin typeface="Consolas" panose="020B0609020204030204" pitchFamily="49" charset="0"/>
              </a:rPr>
              <a:t>play_game_automated</a:t>
            </a:r>
            <a:r>
              <a:rPr lang="en-US" sz="1800" b="0" dirty="0">
                <a:solidFill>
                  <a:srgbClr val="CCCCCC"/>
                </a:solidFill>
                <a:effectLst/>
                <a:latin typeface="Consolas" panose="020B0609020204030204" pitchFamily="49" charset="0"/>
              </a:rPr>
              <a:t>(</a:t>
            </a:r>
            <a:r>
              <a:rPr lang="en-US" sz="1800" b="0" dirty="0" err="1">
                <a:solidFill>
                  <a:srgbClr val="DCDCAA"/>
                </a:solidFill>
                <a:effectLst/>
                <a:latin typeface="Consolas" panose="020B0609020204030204" pitchFamily="49" charset="0"/>
              </a:rPr>
              <a:t>board_setup</a:t>
            </a:r>
            <a:r>
              <a:rPr lang="en-US" sz="1800" b="0" dirty="0">
                <a:solidFill>
                  <a:srgbClr val="CCCCCC"/>
                </a:solidFill>
                <a:effectLst/>
                <a:latin typeface="Consolas" panose="020B0609020204030204" pitchFamily="49" charset="0"/>
              </a:rPr>
              <a:t>(</a:t>
            </a:r>
            <a:r>
              <a:rPr lang="en-US" sz="1800" b="0" dirty="0" err="1">
                <a:solidFill>
                  <a:srgbClr val="DCDCAA"/>
                </a:solidFill>
                <a:effectLst/>
                <a:latin typeface="Consolas" panose="020B0609020204030204" pitchFamily="49" charset="0"/>
              </a:rPr>
              <a:t>solution_setup</a:t>
            </a:r>
            <a:r>
              <a:rPr lang="en-US" sz="1800" b="0" dirty="0">
                <a:solidFill>
                  <a:srgbClr val="CCCCCC"/>
                </a:solidFill>
                <a:effectLst/>
                <a:latin typeface="Consolas" panose="020B0609020204030204" pitchFamily="49" charset="0"/>
              </a:rPr>
              <a:t>()), </a:t>
            </a:r>
            <a:r>
              <a:rPr lang="en-US" sz="1800" b="0" dirty="0" err="1">
                <a:solidFill>
                  <a:srgbClr val="DCDCAA"/>
                </a:solidFill>
                <a:effectLst/>
                <a:latin typeface="Consolas" panose="020B0609020204030204" pitchFamily="49" charset="0"/>
              </a:rPr>
              <a:t>solution_setup</a:t>
            </a:r>
            <a:r>
              <a:rPr lang="en-US" sz="1800" b="0" dirty="0">
                <a:solidFill>
                  <a:srgbClr val="CCCCCC"/>
                </a:solidFill>
                <a:effectLst/>
                <a:latin typeface="Consolas" panose="020B0609020204030204" pitchFamily="49" charset="0"/>
              </a:rPr>
              <a:t>())] </a:t>
            </a:r>
            <a:r>
              <a:rPr lang="en-US" sz="1800" b="0" dirty="0">
                <a:solidFill>
                  <a:srgbClr val="D4D4D4"/>
                </a:solidFill>
                <a:effectLst/>
                <a:latin typeface="Consolas" panose="020B0609020204030204" pitchFamily="49" charset="0"/>
              </a:rPr>
              <a:t>+=</a:t>
            </a:r>
            <a:r>
              <a:rPr lang="en-US" sz="1800" b="0" dirty="0">
                <a:solidFill>
                  <a:srgbClr val="CCCCCC"/>
                </a:solidFill>
                <a:effectLst/>
                <a:latin typeface="Consolas" panose="020B0609020204030204" pitchFamily="49" charset="0"/>
              </a:rPr>
              <a:t> </a:t>
            </a:r>
            <a:r>
              <a:rPr lang="en-US" sz="1800" b="0" dirty="0">
                <a:solidFill>
                  <a:srgbClr val="B5CEA8"/>
                </a:solidFill>
                <a:effectLst/>
                <a:latin typeface="Consolas" panose="020B0609020204030204" pitchFamily="49" charset="0"/>
              </a:rPr>
              <a:t>1</a:t>
            </a:r>
            <a:endParaRPr lang="en-US" sz="1800" b="0" dirty="0">
              <a:solidFill>
                <a:srgbClr val="CCCCCC"/>
              </a:solidFill>
              <a:effectLst/>
              <a:latin typeface="Consolas" panose="020B0609020204030204" pitchFamily="49" charset="0"/>
            </a:endParaRPr>
          </a:p>
          <a:p>
            <a:r>
              <a:rPr lang="en-US" sz="1800" b="0" dirty="0">
                <a:solidFill>
                  <a:srgbClr val="CCCCCC"/>
                </a:solidFill>
                <a:effectLst/>
                <a:latin typeface="Consolas" panose="020B0609020204030204" pitchFamily="49" charset="0"/>
              </a:rPr>
              <a:t>    </a:t>
            </a:r>
            <a:r>
              <a:rPr lang="en-US" sz="1800" b="0" dirty="0">
                <a:solidFill>
                  <a:srgbClr val="C586C0"/>
                </a:solidFill>
                <a:effectLst/>
                <a:latin typeface="Consolas" panose="020B0609020204030204" pitchFamily="49" charset="0"/>
              </a:rPr>
              <a:t>return</a:t>
            </a:r>
            <a:r>
              <a:rPr lang="en-US" sz="1800" b="0" dirty="0">
                <a:solidFill>
                  <a:srgbClr val="CCCCCC"/>
                </a:solidFill>
                <a:effectLst/>
                <a:latin typeface="Consolas" panose="020B0609020204030204" pitchFamily="49" charset="0"/>
              </a:rPr>
              <a:t> </a:t>
            </a:r>
            <a:r>
              <a:rPr lang="en-US" sz="1800" b="0" dirty="0">
                <a:solidFill>
                  <a:srgbClr val="9CDCFE"/>
                </a:solidFill>
                <a:effectLst/>
                <a:latin typeface="Consolas" panose="020B0609020204030204" pitchFamily="49" charset="0"/>
              </a:rPr>
              <a:t>wins</a:t>
            </a:r>
            <a:endParaRPr lang="en-US" sz="1800" b="0" dirty="0">
              <a:solidFill>
                <a:srgbClr val="CCCCCC"/>
              </a:solidFill>
              <a:effectLst/>
              <a:latin typeface="Consolas" panose="020B0609020204030204" pitchFamily="49" charset="0"/>
            </a:endParaRPr>
          </a:p>
          <a:p>
            <a:endParaRPr lang="en-US" b="0" dirty="0">
              <a:solidFill>
                <a:srgbClr val="CCCCCC"/>
              </a:solidFill>
              <a:effectLst/>
              <a:latin typeface="Consolas" panose="020B0609020204030204" pitchFamily="49" charset="0"/>
            </a:endParaRPr>
          </a:p>
        </p:txBody>
      </p:sp>
    </p:spTree>
    <p:extLst>
      <p:ext uri="{BB962C8B-B14F-4D97-AF65-F5344CB8AC3E}">
        <p14:creationId xmlns:p14="http://schemas.microsoft.com/office/powerpoint/2010/main" val="584162588"/>
      </p:ext>
    </p:extLst>
  </p:cSld>
  <p:clrMapOvr>
    <a:masterClrMapping/>
  </p:clrMapOvr>
</p:sld>
</file>

<file path=ppt/theme/theme1.xml><?xml version="1.0" encoding="utf-8"?>
<a:theme xmlns:a="http://schemas.openxmlformats.org/drawingml/2006/main" name="Office Theme">
  <a:themeElements>
    <a:clrScheme name="UCSD">
      <a:dk1>
        <a:srgbClr val="162A46"/>
      </a:dk1>
      <a:lt1>
        <a:srgbClr val="FFFFFF"/>
      </a:lt1>
      <a:dk2>
        <a:srgbClr val="01639C"/>
      </a:dk2>
      <a:lt2>
        <a:srgbClr val="FFFFFF"/>
      </a:lt2>
      <a:accent1>
        <a:srgbClr val="23B8D1"/>
      </a:accent1>
      <a:accent2>
        <a:srgbClr val="73953E"/>
      </a:accent2>
      <a:accent3>
        <a:srgbClr val="FEE70C"/>
      </a:accent3>
      <a:accent4>
        <a:srgbClr val="EE8F00"/>
      </a:accent4>
      <a:accent5>
        <a:srgbClr val="B3ACA3"/>
      </a:accent5>
      <a:accent6>
        <a:srgbClr val="C79100"/>
      </a:accent6>
      <a:hlink>
        <a:srgbClr val="0329D7"/>
      </a:hlink>
      <a:folHlink>
        <a:srgbClr val="0229D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791</TotalTime>
  <Words>2354</Words>
  <Application>Microsoft Office PowerPoint</Application>
  <PresentationFormat>Widescreen</PresentationFormat>
  <Paragraphs>285</Paragraphs>
  <Slides>31</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Consolas</vt:lpstr>
      <vt:lpstr>Open Sans SemiBold</vt:lpstr>
      <vt:lpstr>Calibri</vt:lpstr>
      <vt:lpstr>Open Sans</vt:lpstr>
      <vt:lpstr>Arial</vt:lpstr>
      <vt:lpstr>Office Theme</vt:lpstr>
      <vt:lpstr>CSE 8A – Introduction to  Programming and Computational Problem Solving I</vt:lpstr>
      <vt:lpstr>Announcements</vt:lpstr>
      <vt:lpstr>Learning Goals for Today</vt:lpstr>
      <vt:lpstr>Remember: The Game – “Any Number”!</vt:lpstr>
      <vt:lpstr>Our Big Picture Goal</vt:lpstr>
      <vt:lpstr>Reminder: play_game(board, solution)</vt:lpstr>
      <vt:lpstr>Simulation – Top-Down Design</vt:lpstr>
      <vt:lpstr>play_game_automated</vt:lpstr>
      <vt:lpstr>Simulate_games</vt:lpstr>
      <vt:lpstr>Simulate_games</vt:lpstr>
      <vt:lpstr>What more could we do with this? (some ideas)</vt:lpstr>
      <vt:lpstr>Automating Tasks / Python Modules</vt:lpstr>
      <vt:lpstr>When should you use Python modules?</vt:lpstr>
      <vt:lpstr>Python Modules</vt:lpstr>
      <vt:lpstr>Other useful libraries</vt:lpstr>
      <vt:lpstr>Python Modules</vt:lpstr>
      <vt:lpstr>Automating Tasks</vt:lpstr>
      <vt:lpstr>Example problem – word count across Word docs</vt:lpstr>
      <vt:lpstr>Example problem – word count across Word docs</vt:lpstr>
      <vt:lpstr>ChapterTwo.DocX – as text..</vt:lpstr>
      <vt:lpstr>What’s really in ChapterTwo.docx?</vt:lpstr>
      <vt:lpstr>Let’s ask Copilot</vt:lpstr>
      <vt:lpstr>Let’s ask Copilot (continued)</vt:lpstr>
      <vt:lpstr>PowerPoint Presentation</vt:lpstr>
      <vt:lpstr>PowerPoint Presentation</vt:lpstr>
      <vt:lpstr>Let’s test the function!</vt:lpstr>
      <vt:lpstr>Write the function below in groups</vt:lpstr>
      <vt:lpstr>Testing that new function….</vt:lpstr>
      <vt:lpstr>What if I have images in my document?</vt:lpstr>
      <vt:lpstr>So many problems you might want to solve!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8A – Introduction to  Programming and Computational Problem Solving I</dc:title>
  <dc:creator>Leo Porter</dc:creator>
  <cp:lastModifiedBy>Leo Porter</cp:lastModifiedBy>
  <cp:revision>16</cp:revision>
  <dcterms:created xsi:type="dcterms:W3CDTF">2019-07-17T06:14:48Z</dcterms:created>
  <dcterms:modified xsi:type="dcterms:W3CDTF">2023-12-17T07:23:38Z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0x0101002F3DBABC677EAC4EB89D0E5813CE1C97</vt:lpwstr>
  </property>
  <property fmtid="{D5CDD505-2E9C-101B-9397-08002B2CF9AE}" pid="3" name="_dlc_DocIdItemGuid">
    <vt:lpwstr>672fea0e-6365-4b73-84cc-a1c7a9616c94</vt:lpwstr>
  </property>
</Properties>
</file>